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0" r:id="rId5"/>
    <p:sldId id="262" r:id="rId6"/>
    <p:sldId id="266" r:id="rId7"/>
    <p:sldId id="267" r:id="rId8"/>
    <p:sldId id="268" r:id="rId9"/>
    <p:sldId id="269" r:id="rId10"/>
    <p:sldId id="270" r:id="rId11"/>
    <p:sldId id="271" r:id="rId12"/>
    <p:sldId id="272" r:id="rId13"/>
    <p:sldId id="273" r:id="rId14"/>
    <p:sldId id="274" r:id="rId15"/>
    <p:sldId id="275" r:id="rId16"/>
    <p:sldId id="276" r:id="rId17"/>
    <p:sldId id="279" r:id="rId18"/>
    <p:sldId id="277" r:id="rId19"/>
    <p:sldId id="278" r:id="rId20"/>
    <p:sldId id="265" r:id="rId21"/>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Montserrat" panose="00000500000000000000" pitchFamily="2" charset="0"/>
      <p:regular r:id="rId26"/>
      <p:bold r:id="rId27"/>
      <p:italic r:id="rId28"/>
      <p:boldItalic r:id="rId29"/>
    </p:embeddedFont>
    <p:embeddedFont>
      <p:font typeface="Montserrat Semi-Bold" panose="020B0604020202020204" charset="0"/>
      <p:regular r:id="rId30"/>
    </p:embeddedFont>
    <p:embeddedFont>
      <p:font typeface="Montserrat Semi-Bold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F1A928-2DB9-49DA-8339-42B5B6225835}" v="5" dt="2023-05-28T17:23:42.5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2" autoAdjust="0"/>
  </p:normalViewPr>
  <p:slideViewPr>
    <p:cSldViewPr>
      <p:cViewPr varScale="1">
        <p:scale>
          <a:sx n="55" d="100"/>
          <a:sy n="55" d="100"/>
        </p:scale>
        <p:origin x="686" y="-2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d R J" userId="b99e3ca33d9eaf32" providerId="LiveId" clId="{35F1A928-2DB9-49DA-8339-42B5B6225835}"/>
    <pc:docChg chg="undo custSel addSld delSld modSld">
      <pc:chgData name="Anand R J" userId="b99e3ca33d9eaf32" providerId="LiveId" clId="{35F1A928-2DB9-49DA-8339-42B5B6225835}" dt="2023-05-28T17:27:32.845" v="2173" actId="12"/>
      <pc:docMkLst>
        <pc:docMk/>
      </pc:docMkLst>
      <pc:sldChg chg="addSp modSp mod">
        <pc:chgData name="Anand R J" userId="b99e3ca33d9eaf32" providerId="LiveId" clId="{35F1A928-2DB9-49DA-8339-42B5B6225835}" dt="2023-05-28T17:27:32.845" v="2173" actId="12"/>
        <pc:sldMkLst>
          <pc:docMk/>
          <pc:sldMk cId="0" sldId="258"/>
        </pc:sldMkLst>
        <pc:spChg chg="add mod">
          <ac:chgData name="Anand R J" userId="b99e3ca33d9eaf32" providerId="LiveId" clId="{35F1A928-2DB9-49DA-8339-42B5B6225835}" dt="2023-05-28T17:27:32.845" v="2173" actId="12"/>
          <ac:spMkLst>
            <pc:docMk/>
            <pc:sldMk cId="0" sldId="258"/>
            <ac:spMk id="9" creationId="{528D127D-7DDF-F022-8E59-25E8FE3123BD}"/>
          </ac:spMkLst>
        </pc:spChg>
      </pc:sldChg>
      <pc:sldChg chg="del">
        <pc:chgData name="Anand R J" userId="b99e3ca33d9eaf32" providerId="LiveId" clId="{35F1A928-2DB9-49DA-8339-42B5B6225835}" dt="2023-05-28T16:30:06.458" v="84" actId="47"/>
        <pc:sldMkLst>
          <pc:docMk/>
          <pc:sldMk cId="0" sldId="261"/>
        </pc:sldMkLst>
      </pc:sldChg>
      <pc:sldChg chg="delSp modSp mod">
        <pc:chgData name="Anand R J" userId="b99e3ca33d9eaf32" providerId="LiveId" clId="{35F1A928-2DB9-49DA-8339-42B5B6225835}" dt="2023-05-28T17:22:17.099" v="1910"/>
        <pc:sldMkLst>
          <pc:docMk/>
          <pc:sldMk cId="0" sldId="265"/>
        </pc:sldMkLst>
        <pc:spChg chg="mod">
          <ac:chgData name="Anand R J" userId="b99e3ca33d9eaf32" providerId="LiveId" clId="{35F1A928-2DB9-49DA-8339-42B5B6225835}" dt="2023-05-28T16:54:14.218" v="886" actId="20577"/>
          <ac:spMkLst>
            <pc:docMk/>
            <pc:sldMk cId="0" sldId="265"/>
            <ac:spMk id="5" creationId="{00000000-0000-0000-0000-000000000000}"/>
          </ac:spMkLst>
        </pc:spChg>
        <pc:spChg chg="del mod">
          <ac:chgData name="Anand R J" userId="b99e3ca33d9eaf32" providerId="LiveId" clId="{35F1A928-2DB9-49DA-8339-42B5B6225835}" dt="2023-05-28T17:22:17.098" v="1908"/>
          <ac:spMkLst>
            <pc:docMk/>
            <pc:sldMk cId="0" sldId="265"/>
            <ac:spMk id="6" creationId="{00000000-0000-0000-0000-000000000000}"/>
          </ac:spMkLst>
        </pc:spChg>
        <pc:spChg chg="del mod">
          <ac:chgData name="Anand R J" userId="b99e3ca33d9eaf32" providerId="LiveId" clId="{35F1A928-2DB9-49DA-8339-42B5B6225835}" dt="2023-05-28T17:22:17.099" v="1910"/>
          <ac:spMkLst>
            <pc:docMk/>
            <pc:sldMk cId="0" sldId="265"/>
            <ac:spMk id="7" creationId="{00000000-0000-0000-0000-000000000000}"/>
          </ac:spMkLst>
        </pc:spChg>
        <pc:spChg chg="mod">
          <ac:chgData name="Anand R J" userId="b99e3ca33d9eaf32" providerId="LiveId" clId="{35F1A928-2DB9-49DA-8339-42B5B6225835}" dt="2023-05-28T17:21:20.437" v="1838" actId="20577"/>
          <ac:spMkLst>
            <pc:docMk/>
            <pc:sldMk cId="0" sldId="265"/>
            <ac:spMk id="8" creationId="{00000000-0000-0000-0000-000000000000}"/>
          </ac:spMkLst>
        </pc:spChg>
        <pc:spChg chg="mod">
          <ac:chgData name="Anand R J" userId="b99e3ca33d9eaf32" providerId="LiveId" clId="{35F1A928-2DB9-49DA-8339-42B5B6225835}" dt="2023-05-28T17:22:13.274" v="1902" actId="1076"/>
          <ac:spMkLst>
            <pc:docMk/>
            <pc:sldMk cId="0" sldId="265"/>
            <ac:spMk id="9" creationId="{00000000-0000-0000-0000-000000000000}"/>
          </ac:spMkLst>
        </pc:spChg>
        <pc:spChg chg="del mod">
          <ac:chgData name="Anand R J" userId="b99e3ca33d9eaf32" providerId="LiveId" clId="{35F1A928-2DB9-49DA-8339-42B5B6225835}" dt="2023-05-28T17:22:17.098" v="1904"/>
          <ac:spMkLst>
            <pc:docMk/>
            <pc:sldMk cId="0" sldId="265"/>
            <ac:spMk id="10" creationId="{00000000-0000-0000-0000-000000000000}"/>
          </ac:spMkLst>
        </pc:spChg>
        <pc:spChg chg="del mod">
          <ac:chgData name="Anand R J" userId="b99e3ca33d9eaf32" providerId="LiveId" clId="{35F1A928-2DB9-49DA-8339-42B5B6225835}" dt="2023-05-28T17:22:17.098" v="1906"/>
          <ac:spMkLst>
            <pc:docMk/>
            <pc:sldMk cId="0" sldId="265"/>
            <ac:spMk id="11" creationId="{00000000-0000-0000-0000-000000000000}"/>
          </ac:spMkLst>
        </pc:spChg>
        <pc:spChg chg="mod">
          <ac:chgData name="Anand R J" userId="b99e3ca33d9eaf32" providerId="LiveId" clId="{35F1A928-2DB9-49DA-8339-42B5B6225835}" dt="2023-05-28T16:55:12.342" v="1298" actId="20577"/>
          <ac:spMkLst>
            <pc:docMk/>
            <pc:sldMk cId="0" sldId="265"/>
            <ac:spMk id="12" creationId="{00000000-0000-0000-0000-000000000000}"/>
          </ac:spMkLst>
        </pc:spChg>
      </pc:sldChg>
      <pc:sldChg chg="addSp delSp modSp mod">
        <pc:chgData name="Anand R J" userId="b99e3ca33d9eaf32" providerId="LiveId" clId="{35F1A928-2DB9-49DA-8339-42B5B6225835}" dt="2023-05-28T16:33:53.061" v="130" actId="478"/>
        <pc:sldMkLst>
          <pc:docMk/>
          <pc:sldMk cId="3779951288" sldId="272"/>
        </pc:sldMkLst>
        <pc:picChg chg="add mod">
          <ac:chgData name="Anand R J" userId="b99e3ca33d9eaf32" providerId="LiveId" clId="{35F1A928-2DB9-49DA-8339-42B5B6225835}" dt="2023-05-28T16:11:07.328" v="6" actId="14100"/>
          <ac:picMkLst>
            <pc:docMk/>
            <pc:sldMk cId="3779951288" sldId="272"/>
            <ac:picMk id="3" creationId="{8EC91D23-5E8C-5645-504E-E2AD28D5C2CB}"/>
          </ac:picMkLst>
        </pc:picChg>
        <pc:picChg chg="del">
          <ac:chgData name="Anand R J" userId="b99e3ca33d9eaf32" providerId="LiveId" clId="{35F1A928-2DB9-49DA-8339-42B5B6225835}" dt="2023-05-28T16:33:53.061" v="130" actId="478"/>
          <ac:picMkLst>
            <pc:docMk/>
            <pc:sldMk cId="3779951288" sldId="272"/>
            <ac:picMk id="8" creationId="{23E0AFFE-11B3-55F4-F514-E1816471E6B6}"/>
          </ac:picMkLst>
        </pc:picChg>
      </pc:sldChg>
      <pc:sldChg chg="addSp delSp modSp add mod">
        <pc:chgData name="Anand R J" userId="b99e3ca33d9eaf32" providerId="LiveId" clId="{35F1A928-2DB9-49DA-8339-42B5B6225835}" dt="2023-05-28T16:33:48.901" v="129" actId="478"/>
        <pc:sldMkLst>
          <pc:docMk/>
          <pc:sldMk cId="1166683873" sldId="273"/>
        </pc:sldMkLst>
        <pc:spChg chg="add mod">
          <ac:chgData name="Anand R J" userId="b99e3ca33d9eaf32" providerId="LiveId" clId="{35F1A928-2DB9-49DA-8339-42B5B6225835}" dt="2023-05-28T16:22:50.788" v="82" actId="20577"/>
          <ac:spMkLst>
            <pc:docMk/>
            <pc:sldMk cId="1166683873" sldId="273"/>
            <ac:spMk id="4" creationId="{6A3DC5EB-5258-C1F2-AA35-88976ECD1C6D}"/>
          </ac:spMkLst>
        </pc:spChg>
        <pc:spChg chg="mod">
          <ac:chgData name="Anand R J" userId="b99e3ca33d9eaf32" providerId="LiveId" clId="{35F1A928-2DB9-49DA-8339-42B5B6225835}" dt="2023-05-28T16:22:36.110" v="78" actId="1076"/>
          <ac:spMkLst>
            <pc:docMk/>
            <pc:sldMk cId="1166683873" sldId="273"/>
            <ac:spMk id="6" creationId="{00000000-0000-0000-0000-000000000000}"/>
          </ac:spMkLst>
        </pc:spChg>
        <pc:spChg chg="mod">
          <ac:chgData name="Anand R J" userId="b99e3ca33d9eaf32" providerId="LiveId" clId="{35F1A928-2DB9-49DA-8339-42B5B6225835}" dt="2023-05-28T16:20:01.653" v="38" actId="1076"/>
          <ac:spMkLst>
            <pc:docMk/>
            <pc:sldMk cId="1166683873" sldId="273"/>
            <ac:spMk id="13" creationId="{00000000-0000-0000-0000-000000000000}"/>
          </ac:spMkLst>
        </pc:spChg>
        <pc:picChg chg="del">
          <ac:chgData name="Anand R J" userId="b99e3ca33d9eaf32" providerId="LiveId" clId="{35F1A928-2DB9-49DA-8339-42B5B6225835}" dt="2023-05-28T16:16:07.945" v="8" actId="478"/>
          <ac:picMkLst>
            <pc:docMk/>
            <pc:sldMk cId="1166683873" sldId="273"/>
            <ac:picMk id="3" creationId="{8EC91D23-5E8C-5645-504E-E2AD28D5C2CB}"/>
          </ac:picMkLst>
        </pc:picChg>
        <pc:picChg chg="del">
          <ac:chgData name="Anand R J" userId="b99e3ca33d9eaf32" providerId="LiveId" clId="{35F1A928-2DB9-49DA-8339-42B5B6225835}" dt="2023-05-28T16:33:48.901" v="129" actId="478"/>
          <ac:picMkLst>
            <pc:docMk/>
            <pc:sldMk cId="1166683873" sldId="273"/>
            <ac:picMk id="8" creationId="{23E0AFFE-11B3-55F4-F514-E1816471E6B6}"/>
          </ac:picMkLst>
        </pc:picChg>
      </pc:sldChg>
      <pc:sldChg chg="addSp delSp modSp add mod">
        <pc:chgData name="Anand R J" userId="b99e3ca33d9eaf32" providerId="LiveId" clId="{35F1A928-2DB9-49DA-8339-42B5B6225835}" dt="2023-05-28T17:12:46.756" v="1568" actId="1076"/>
        <pc:sldMkLst>
          <pc:docMk/>
          <pc:sldMk cId="20348269" sldId="274"/>
        </pc:sldMkLst>
        <pc:spChg chg="del mod">
          <ac:chgData name="Anand R J" userId="b99e3ca33d9eaf32" providerId="LiveId" clId="{35F1A928-2DB9-49DA-8339-42B5B6225835}" dt="2023-05-28T16:36:13.406" v="234"/>
          <ac:spMkLst>
            <pc:docMk/>
            <pc:sldMk cId="20348269" sldId="274"/>
            <ac:spMk id="4" creationId="{6A3DC5EB-5258-C1F2-AA35-88976ECD1C6D}"/>
          </ac:spMkLst>
        </pc:spChg>
        <pc:spChg chg="mod">
          <ac:chgData name="Anand R J" userId="b99e3ca33d9eaf32" providerId="LiveId" clId="{35F1A928-2DB9-49DA-8339-42B5B6225835}" dt="2023-05-28T16:57:37.005" v="1407" actId="20577"/>
          <ac:spMkLst>
            <pc:docMk/>
            <pc:sldMk cId="20348269" sldId="274"/>
            <ac:spMk id="6" creationId="{00000000-0000-0000-0000-000000000000}"/>
          </ac:spMkLst>
        </pc:spChg>
        <pc:spChg chg="mod">
          <ac:chgData name="Anand R J" userId="b99e3ca33d9eaf32" providerId="LiveId" clId="{35F1A928-2DB9-49DA-8339-42B5B6225835}" dt="2023-05-28T17:12:46.756" v="1568" actId="1076"/>
          <ac:spMkLst>
            <pc:docMk/>
            <pc:sldMk cId="20348269" sldId="274"/>
            <ac:spMk id="13" creationId="{00000000-0000-0000-0000-000000000000}"/>
          </ac:spMkLst>
        </pc:spChg>
        <pc:picChg chg="add mod">
          <ac:chgData name="Anand R J" userId="b99e3ca33d9eaf32" providerId="LiveId" clId="{35F1A928-2DB9-49DA-8339-42B5B6225835}" dt="2023-05-28T17:08:08.408" v="1415" actId="14100"/>
          <ac:picMkLst>
            <pc:docMk/>
            <pc:sldMk cId="20348269" sldId="274"/>
            <ac:picMk id="3" creationId="{E6B42189-DD71-58E3-3B8D-1399B7E09E8B}"/>
          </ac:picMkLst>
        </pc:picChg>
        <pc:picChg chg="add mod">
          <ac:chgData name="Anand R J" userId="b99e3ca33d9eaf32" providerId="LiveId" clId="{35F1A928-2DB9-49DA-8339-42B5B6225835}" dt="2023-05-28T17:08:35.065" v="1419" actId="14100"/>
          <ac:picMkLst>
            <pc:docMk/>
            <pc:sldMk cId="20348269" sldId="274"/>
            <ac:picMk id="7" creationId="{31D487E2-C247-0B7F-0ABB-8EB22C154874}"/>
          </ac:picMkLst>
        </pc:picChg>
        <pc:picChg chg="del">
          <ac:chgData name="Anand R J" userId="b99e3ca33d9eaf32" providerId="LiveId" clId="{35F1A928-2DB9-49DA-8339-42B5B6225835}" dt="2023-05-28T16:33:44.880" v="128" actId="478"/>
          <ac:picMkLst>
            <pc:docMk/>
            <pc:sldMk cId="20348269" sldId="274"/>
            <ac:picMk id="8" creationId="{23E0AFFE-11B3-55F4-F514-E1816471E6B6}"/>
          </ac:picMkLst>
        </pc:picChg>
      </pc:sldChg>
      <pc:sldChg chg="delSp modSp add mod">
        <pc:chgData name="Anand R J" userId="b99e3ca33d9eaf32" providerId="LiveId" clId="{35F1A928-2DB9-49DA-8339-42B5B6225835}" dt="2023-05-28T16:35:52.509" v="228" actId="1076"/>
        <pc:sldMkLst>
          <pc:docMk/>
          <pc:sldMk cId="836394097" sldId="275"/>
        </pc:sldMkLst>
        <pc:spChg chg="del mod">
          <ac:chgData name="Anand R J" userId="b99e3ca33d9eaf32" providerId="LiveId" clId="{35F1A928-2DB9-49DA-8339-42B5B6225835}" dt="2023-05-28T16:33:30.522" v="126"/>
          <ac:spMkLst>
            <pc:docMk/>
            <pc:sldMk cId="836394097" sldId="275"/>
            <ac:spMk id="4" creationId="{6A3DC5EB-5258-C1F2-AA35-88976ECD1C6D}"/>
          </ac:spMkLst>
        </pc:spChg>
        <pc:spChg chg="mod">
          <ac:chgData name="Anand R J" userId="b99e3ca33d9eaf32" providerId="LiveId" clId="{35F1A928-2DB9-49DA-8339-42B5B6225835}" dt="2023-05-28T16:35:40.637" v="227" actId="14100"/>
          <ac:spMkLst>
            <pc:docMk/>
            <pc:sldMk cId="836394097" sldId="275"/>
            <ac:spMk id="6" creationId="{00000000-0000-0000-0000-000000000000}"/>
          </ac:spMkLst>
        </pc:spChg>
        <pc:spChg chg="mod">
          <ac:chgData name="Anand R J" userId="b99e3ca33d9eaf32" providerId="LiveId" clId="{35F1A928-2DB9-49DA-8339-42B5B6225835}" dt="2023-05-28T16:35:52.509" v="228" actId="1076"/>
          <ac:spMkLst>
            <pc:docMk/>
            <pc:sldMk cId="836394097" sldId="275"/>
            <ac:spMk id="13" creationId="{00000000-0000-0000-0000-000000000000}"/>
          </ac:spMkLst>
        </pc:spChg>
        <pc:picChg chg="del">
          <ac:chgData name="Anand R J" userId="b99e3ca33d9eaf32" providerId="LiveId" clId="{35F1A928-2DB9-49DA-8339-42B5B6225835}" dt="2023-05-28T16:33:39.881" v="127" actId="478"/>
          <ac:picMkLst>
            <pc:docMk/>
            <pc:sldMk cId="836394097" sldId="275"/>
            <ac:picMk id="8" creationId="{23E0AFFE-11B3-55F4-F514-E1816471E6B6}"/>
          </ac:picMkLst>
        </pc:picChg>
      </pc:sldChg>
      <pc:sldChg chg="modSp add mod">
        <pc:chgData name="Anand R J" userId="b99e3ca33d9eaf32" providerId="LiveId" clId="{35F1A928-2DB9-49DA-8339-42B5B6225835}" dt="2023-05-28T16:44:02.827" v="390" actId="20577"/>
        <pc:sldMkLst>
          <pc:docMk/>
          <pc:sldMk cId="4019099474" sldId="276"/>
        </pc:sldMkLst>
        <pc:spChg chg="mod">
          <ac:chgData name="Anand R J" userId="b99e3ca33d9eaf32" providerId="LiveId" clId="{35F1A928-2DB9-49DA-8339-42B5B6225835}" dt="2023-05-28T16:44:02.827" v="390" actId="20577"/>
          <ac:spMkLst>
            <pc:docMk/>
            <pc:sldMk cId="4019099474" sldId="276"/>
            <ac:spMk id="6" creationId="{00000000-0000-0000-0000-000000000000}"/>
          </ac:spMkLst>
        </pc:spChg>
        <pc:spChg chg="mod">
          <ac:chgData name="Anand R J" userId="b99e3ca33d9eaf32" providerId="LiveId" clId="{35F1A928-2DB9-49DA-8339-42B5B6225835}" dt="2023-05-28T16:43:08.032" v="331" actId="20577"/>
          <ac:spMkLst>
            <pc:docMk/>
            <pc:sldMk cId="4019099474" sldId="276"/>
            <ac:spMk id="13" creationId="{00000000-0000-0000-0000-000000000000}"/>
          </ac:spMkLst>
        </pc:spChg>
      </pc:sldChg>
      <pc:sldChg chg="addSp modSp add mod">
        <pc:chgData name="Anand R J" userId="b99e3ca33d9eaf32" providerId="LiveId" clId="{35F1A928-2DB9-49DA-8339-42B5B6225835}" dt="2023-05-28T16:49:50.615" v="811" actId="20577"/>
        <pc:sldMkLst>
          <pc:docMk/>
          <pc:sldMk cId="2584736713" sldId="277"/>
        </pc:sldMkLst>
        <pc:spChg chg="add mod">
          <ac:chgData name="Anand R J" userId="b99e3ca33d9eaf32" providerId="LiveId" clId="{35F1A928-2DB9-49DA-8339-42B5B6225835}" dt="2023-05-28T16:49:32.450" v="761" actId="1076"/>
          <ac:spMkLst>
            <pc:docMk/>
            <pc:sldMk cId="2584736713" sldId="277"/>
            <ac:spMk id="3" creationId="{B63EEA37-797A-EE2B-ACA9-4DA0E228EFBC}"/>
          </ac:spMkLst>
        </pc:spChg>
        <pc:spChg chg="mod">
          <ac:chgData name="Anand R J" userId="b99e3ca33d9eaf32" providerId="LiveId" clId="{35F1A928-2DB9-49DA-8339-42B5B6225835}" dt="2023-05-28T16:49:50.615" v="811" actId="20577"/>
          <ac:spMkLst>
            <pc:docMk/>
            <pc:sldMk cId="2584736713" sldId="277"/>
            <ac:spMk id="6" creationId="{00000000-0000-0000-0000-000000000000}"/>
          </ac:spMkLst>
        </pc:spChg>
        <pc:spChg chg="mod">
          <ac:chgData name="Anand R J" userId="b99e3ca33d9eaf32" providerId="LiveId" clId="{35F1A928-2DB9-49DA-8339-42B5B6225835}" dt="2023-05-28T16:48:47.503" v="751" actId="108"/>
          <ac:spMkLst>
            <pc:docMk/>
            <pc:sldMk cId="2584736713" sldId="277"/>
            <ac:spMk id="13" creationId="{00000000-0000-0000-0000-000000000000}"/>
          </ac:spMkLst>
        </pc:spChg>
      </pc:sldChg>
      <pc:sldChg chg="delSp modSp add mod">
        <pc:chgData name="Anand R J" userId="b99e3ca33d9eaf32" providerId="LiveId" clId="{35F1A928-2DB9-49DA-8339-42B5B6225835}" dt="2023-05-28T17:17:39.867" v="1816" actId="20577"/>
        <pc:sldMkLst>
          <pc:docMk/>
          <pc:sldMk cId="2030294798" sldId="278"/>
        </pc:sldMkLst>
        <pc:spChg chg="del mod">
          <ac:chgData name="Anand R J" userId="b99e3ca33d9eaf32" providerId="LiveId" clId="{35F1A928-2DB9-49DA-8339-42B5B6225835}" dt="2023-05-28T16:51:06.798" v="838" actId="21"/>
          <ac:spMkLst>
            <pc:docMk/>
            <pc:sldMk cId="2030294798" sldId="278"/>
            <ac:spMk id="3" creationId="{B63EEA37-797A-EE2B-ACA9-4DA0E228EFBC}"/>
          </ac:spMkLst>
        </pc:spChg>
        <pc:spChg chg="mod">
          <ac:chgData name="Anand R J" userId="b99e3ca33d9eaf32" providerId="LiveId" clId="{35F1A928-2DB9-49DA-8339-42B5B6225835}" dt="2023-05-28T16:50:46.804" v="836" actId="20577"/>
          <ac:spMkLst>
            <pc:docMk/>
            <pc:sldMk cId="2030294798" sldId="278"/>
            <ac:spMk id="6" creationId="{00000000-0000-0000-0000-000000000000}"/>
          </ac:spMkLst>
        </pc:spChg>
        <pc:spChg chg="mod">
          <ac:chgData name="Anand R J" userId="b99e3ca33d9eaf32" providerId="LiveId" clId="{35F1A928-2DB9-49DA-8339-42B5B6225835}" dt="2023-05-28T17:17:39.867" v="1816" actId="20577"/>
          <ac:spMkLst>
            <pc:docMk/>
            <pc:sldMk cId="2030294798" sldId="278"/>
            <ac:spMk id="13" creationId="{00000000-0000-0000-0000-000000000000}"/>
          </ac:spMkLst>
        </pc:spChg>
      </pc:sldChg>
      <pc:sldChg chg="addSp modSp add mod">
        <pc:chgData name="Anand R J" userId="b99e3ca33d9eaf32" providerId="LiveId" clId="{35F1A928-2DB9-49DA-8339-42B5B6225835}" dt="2023-05-28T17:12:27.833" v="1567" actId="14100"/>
        <pc:sldMkLst>
          <pc:docMk/>
          <pc:sldMk cId="3024496666" sldId="279"/>
        </pc:sldMkLst>
        <pc:spChg chg="mod">
          <ac:chgData name="Anand R J" userId="b99e3ca33d9eaf32" providerId="LiveId" clId="{35F1A928-2DB9-49DA-8339-42B5B6225835}" dt="2023-05-28T17:11:19.772" v="1504" actId="20577"/>
          <ac:spMkLst>
            <pc:docMk/>
            <pc:sldMk cId="3024496666" sldId="279"/>
            <ac:spMk id="6" creationId="{00000000-0000-0000-0000-000000000000}"/>
          </ac:spMkLst>
        </pc:spChg>
        <pc:spChg chg="mod">
          <ac:chgData name="Anand R J" userId="b99e3ca33d9eaf32" providerId="LiveId" clId="{35F1A928-2DB9-49DA-8339-42B5B6225835}" dt="2023-05-28T17:12:27.833" v="1567" actId="14100"/>
          <ac:spMkLst>
            <pc:docMk/>
            <pc:sldMk cId="3024496666" sldId="279"/>
            <ac:spMk id="13" creationId="{00000000-0000-0000-0000-000000000000}"/>
          </ac:spMkLst>
        </pc:spChg>
        <pc:picChg chg="add mod">
          <ac:chgData name="Anand R J" userId="b99e3ca33d9eaf32" providerId="LiveId" clId="{35F1A928-2DB9-49DA-8339-42B5B6225835}" dt="2023-05-28T17:12:15.259" v="1565" actId="1076"/>
          <ac:picMkLst>
            <pc:docMk/>
            <pc:sldMk cId="3024496666" sldId="279"/>
            <ac:picMk id="3" creationId="{7920846B-7D65-EFC4-4B41-A4BD025B7366}"/>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eg>
</file>

<file path=ppt/media/image3.jpg>
</file>

<file path=ppt/media/image4.jpe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olympus.greatlearning.in/courses/16938/files/3350153/download?verifier=70Ei0A0pcpMYy7trvGh41prUZpWEhdibhDdiMMBL&amp;wrap=1"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674" t="9253" r="1476" b="9055"/>
          <a:stretch>
            <a:fillRect/>
          </a:stretch>
        </p:blipFill>
        <p:spPr>
          <a:xfrm>
            <a:off x="0" y="0"/>
            <a:ext cx="18288000" cy="10287000"/>
          </a:xfrm>
          <a:prstGeom prst="rect">
            <a:avLst/>
          </a:prstGeom>
        </p:spPr>
      </p:pic>
      <p:grpSp>
        <p:nvGrpSpPr>
          <p:cNvPr id="3" name="Group 3"/>
          <p:cNvGrpSpPr/>
          <p:nvPr/>
        </p:nvGrpSpPr>
        <p:grpSpPr>
          <a:xfrm>
            <a:off x="-998121" y="6786976"/>
            <a:ext cx="4498144" cy="4498144"/>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5" name="Group 5"/>
          <p:cNvGrpSpPr/>
          <p:nvPr/>
        </p:nvGrpSpPr>
        <p:grpSpPr>
          <a:xfrm>
            <a:off x="16400997" y="-579074"/>
            <a:ext cx="2529631" cy="2529631"/>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7" name="Group 7"/>
          <p:cNvGrpSpPr/>
          <p:nvPr/>
        </p:nvGrpSpPr>
        <p:grpSpPr>
          <a:xfrm>
            <a:off x="4079478" y="1028700"/>
            <a:ext cx="1345513" cy="1345513"/>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9" name="Group 9"/>
          <p:cNvGrpSpPr/>
          <p:nvPr/>
        </p:nvGrpSpPr>
        <p:grpSpPr>
          <a:xfrm>
            <a:off x="15294933" y="7427174"/>
            <a:ext cx="2656632" cy="2656632"/>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5898187" y="944937"/>
            <a:ext cx="1005621" cy="1005621"/>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3707469" y="3213110"/>
            <a:ext cx="10873061" cy="2526974"/>
          </a:xfrm>
          <a:prstGeom prst="rect">
            <a:avLst/>
          </a:prstGeom>
        </p:spPr>
        <p:txBody>
          <a:bodyPr lIns="0" tIns="0" rIns="0" bIns="0" rtlCol="0" anchor="t">
            <a:spAutoFit/>
          </a:bodyPr>
          <a:lstStyle/>
          <a:p>
            <a:pPr algn="ctr">
              <a:lnSpc>
                <a:spcPts val="9824"/>
              </a:lnSpc>
            </a:pPr>
            <a:r>
              <a:rPr lang="en-US" sz="10341" dirty="0">
                <a:solidFill>
                  <a:srgbClr val="100F0D"/>
                </a:solidFill>
                <a:latin typeface="Montserrat Semi-Bold"/>
              </a:rPr>
              <a:t>Market &amp; Retail Analysis</a:t>
            </a:r>
          </a:p>
        </p:txBody>
      </p:sp>
      <p:sp>
        <p:nvSpPr>
          <p:cNvPr id="14" name="TextBox 14"/>
          <p:cNvSpPr txBox="1"/>
          <p:nvPr/>
        </p:nvSpPr>
        <p:spPr>
          <a:xfrm>
            <a:off x="3816116" y="5848264"/>
            <a:ext cx="10655769" cy="268663"/>
          </a:xfrm>
          <a:prstGeom prst="rect">
            <a:avLst/>
          </a:prstGeom>
        </p:spPr>
        <p:txBody>
          <a:bodyPr lIns="0" tIns="0" rIns="0" bIns="0" rtlCol="0" anchor="t">
            <a:spAutoFit/>
          </a:bodyPr>
          <a:lstStyle/>
          <a:p>
            <a:pPr algn="ctr">
              <a:lnSpc>
                <a:spcPts val="2240"/>
              </a:lnSpc>
            </a:pPr>
            <a:r>
              <a:rPr lang="en-US" dirty="0">
                <a:solidFill>
                  <a:srgbClr val="100F0D"/>
                </a:solidFill>
                <a:latin typeface="Montserrat"/>
              </a:rPr>
              <a:t>MRA Milestone - 2</a:t>
            </a:r>
            <a:endParaRPr lang="en-US" sz="1400" dirty="0">
              <a:solidFill>
                <a:srgbClr val="100F0D"/>
              </a:solidFill>
              <a:latin typeface="Montserrat"/>
            </a:endParaRPr>
          </a:p>
        </p:txBody>
      </p:sp>
      <p:sp>
        <p:nvSpPr>
          <p:cNvPr id="15" name="TextBox 15"/>
          <p:cNvSpPr txBox="1"/>
          <p:nvPr/>
        </p:nvSpPr>
        <p:spPr>
          <a:xfrm>
            <a:off x="7181310" y="7069089"/>
            <a:ext cx="3925379" cy="252451"/>
          </a:xfrm>
          <a:prstGeom prst="rect">
            <a:avLst/>
          </a:prstGeom>
        </p:spPr>
        <p:txBody>
          <a:bodyPr lIns="0" tIns="0" rIns="0" bIns="0" rtlCol="0" anchor="t">
            <a:spAutoFit/>
          </a:bodyPr>
          <a:lstStyle/>
          <a:p>
            <a:pPr algn="ctr">
              <a:lnSpc>
                <a:spcPts val="2097"/>
              </a:lnSpc>
              <a:spcBef>
                <a:spcPct val="0"/>
              </a:spcBef>
            </a:pPr>
            <a:r>
              <a:rPr lang="en-US" sz="1498" spc="943" dirty="0">
                <a:solidFill>
                  <a:schemeClr val="tx2">
                    <a:lumMod val="75000"/>
                  </a:schemeClr>
                </a:solidFill>
                <a:latin typeface="Montserrat"/>
              </a:rPr>
              <a:t>ANAND R J</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533685" y="1771551"/>
            <a:ext cx="5472489" cy="1128514"/>
          </a:xfrm>
          <a:prstGeom prst="rect">
            <a:avLst/>
          </a:prstGeom>
        </p:spPr>
        <p:txBody>
          <a:bodyPr lIns="0" tIns="0" rIns="0" bIns="0" rtlCol="0" anchor="t">
            <a:spAutoFit/>
          </a:bodyPr>
          <a:lstStyle/>
          <a:p>
            <a:pPr>
              <a:lnSpc>
                <a:spcPts val="2184"/>
              </a:lnSpc>
              <a:spcBef>
                <a:spcPct val="0"/>
              </a:spcBef>
            </a:pPr>
            <a:endParaRPr lang="en-US" sz="2184" spc="109" dirty="0">
              <a:solidFill>
                <a:srgbClr val="FFD230"/>
              </a:solidFill>
              <a:latin typeface="Montserrat Semi-Bold"/>
            </a:endParaRPr>
          </a:p>
          <a:p>
            <a:pPr>
              <a:lnSpc>
                <a:spcPts val="2184"/>
              </a:lnSpc>
              <a:spcBef>
                <a:spcPct val="0"/>
              </a:spcBef>
            </a:pPr>
            <a:r>
              <a:rPr lang="en-US" sz="2184" spc="109" dirty="0">
                <a:solidFill>
                  <a:srgbClr val="FFD230"/>
                </a:solidFill>
                <a:latin typeface="Montserrat Semi-Bold"/>
              </a:rPr>
              <a:t>Monthly Orders and its Trends</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42250" y="2465878"/>
            <a:ext cx="5181600" cy="7302640"/>
          </a:xfrm>
          <a:prstGeom prst="rect">
            <a:avLst/>
          </a:prstGeom>
        </p:spPr>
        <p:txBody>
          <a:bodyPr wrap="square" lIns="0" tIns="0" rIns="0" bIns="0" rtlCol="0" anchor="t">
            <a:spAutoFit/>
          </a:bodyPr>
          <a:lstStyle/>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chemeClr val="tx2">
                  <a:lumMod val="75000"/>
                </a:schemeClr>
              </a:solidFill>
              <a:latin typeface="Montserrat"/>
            </a:endParaRPr>
          </a:p>
          <a:p>
            <a:pPr indent="-285750">
              <a:lnSpc>
                <a:spcPts val="2559"/>
              </a:lnSpc>
              <a:buFont typeface="Arial" panose="020B0604020202020204" pitchFamily="34" charset="0"/>
              <a:buChar char="•"/>
            </a:pPr>
            <a:r>
              <a:rPr lang="en-US" sz="2400" dirty="0">
                <a:solidFill>
                  <a:srgbClr val="100F0D"/>
                </a:solidFill>
                <a:latin typeface="Montserrat"/>
              </a:rPr>
              <a:t>There is no trend and seasonality available in the data provided.</a:t>
            </a:r>
          </a:p>
          <a:p>
            <a:pPr indent="-285750">
              <a:lnSpc>
                <a:spcPts val="2559"/>
              </a:lnSpc>
              <a:buFont typeface="Arial" panose="020B0604020202020204" pitchFamily="34" charset="0"/>
              <a:buChar char="•"/>
            </a:pPr>
            <a:r>
              <a:rPr lang="en-IN" sz="2400" dirty="0">
                <a:solidFill>
                  <a:srgbClr val="100F0D"/>
                </a:solidFill>
                <a:latin typeface="Montserrat"/>
              </a:rPr>
              <a:t>As per the forecast the sales would tend to increase in the mid quarters of the years.</a:t>
            </a:r>
          </a:p>
          <a:p>
            <a:pPr indent="-285750">
              <a:lnSpc>
                <a:spcPts val="2559"/>
              </a:lnSpc>
              <a:buFont typeface="Arial" panose="020B0604020202020204" pitchFamily="34" charset="0"/>
              <a:buChar char="•"/>
            </a:pPr>
            <a:r>
              <a:rPr lang="en-IN" sz="2400" dirty="0">
                <a:solidFill>
                  <a:srgbClr val="100F0D"/>
                </a:solidFill>
                <a:latin typeface="Montserrat"/>
              </a:rPr>
              <a:t>January, February and May month has the highest numbers of sales.</a:t>
            </a:r>
          </a:p>
          <a:p>
            <a:pPr indent="-285750">
              <a:lnSpc>
                <a:spcPts val="2559"/>
              </a:lnSpc>
              <a:buFont typeface="Arial" panose="020B0604020202020204" pitchFamily="34" charset="0"/>
              <a:buChar char="•"/>
            </a:pPr>
            <a:r>
              <a:rPr lang="en-IN" sz="2400" dirty="0">
                <a:solidFill>
                  <a:srgbClr val="100F0D"/>
                </a:solidFill>
                <a:latin typeface="Montserrat"/>
              </a:rPr>
              <a:t>There was a drastic decrease in the year 2020 of February month.</a:t>
            </a:r>
          </a:p>
          <a:p>
            <a:pPr indent="-285750">
              <a:lnSpc>
                <a:spcPts val="2559"/>
              </a:lnSpc>
              <a:buFont typeface="Arial" panose="020B0604020202020204" pitchFamily="34" charset="0"/>
              <a:buChar char="•"/>
            </a:pPr>
            <a:r>
              <a:rPr lang="en-IN" sz="2400" dirty="0">
                <a:solidFill>
                  <a:srgbClr val="100F0D"/>
                </a:solidFill>
                <a:latin typeface="Montserrat"/>
              </a:rPr>
              <a:t>We can not determine the reason behind it as the records shows only the data for two months.</a:t>
            </a: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76568" y="640683"/>
            <a:ext cx="555803" cy="825467"/>
          </a:xfrm>
          <a:prstGeom prst="rect">
            <a:avLst/>
          </a:prstGeom>
        </p:spPr>
      </p:pic>
      <p:pic>
        <p:nvPicPr>
          <p:cNvPr id="7" name="Picture 6">
            <a:extLst>
              <a:ext uri="{FF2B5EF4-FFF2-40B4-BE49-F238E27FC236}">
                <a16:creationId xmlns:a16="http://schemas.microsoft.com/office/drawing/2014/main" id="{DA999D13-61D7-DE05-347C-D7DCC1B504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4838" y="1381299"/>
            <a:ext cx="11248361" cy="3762201"/>
          </a:xfrm>
          <a:prstGeom prst="rect">
            <a:avLst/>
          </a:prstGeom>
        </p:spPr>
      </p:pic>
      <p:pic>
        <p:nvPicPr>
          <p:cNvPr id="16" name="Picture 15">
            <a:extLst>
              <a:ext uri="{FF2B5EF4-FFF2-40B4-BE49-F238E27FC236}">
                <a16:creationId xmlns:a16="http://schemas.microsoft.com/office/drawing/2014/main" id="{ACD2259E-A002-9C0D-59E1-BFC4CF5DB5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4837" y="5143499"/>
            <a:ext cx="11248361" cy="4953002"/>
          </a:xfrm>
          <a:prstGeom prst="rect">
            <a:avLst/>
          </a:prstGeom>
        </p:spPr>
      </p:pic>
    </p:spTree>
    <p:extLst>
      <p:ext uri="{BB962C8B-B14F-4D97-AF65-F5344CB8AC3E}">
        <p14:creationId xmlns:p14="http://schemas.microsoft.com/office/powerpoint/2010/main" val="1688043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533685" y="1771551"/>
            <a:ext cx="5472489" cy="1128514"/>
          </a:xfrm>
          <a:prstGeom prst="rect">
            <a:avLst/>
          </a:prstGeom>
        </p:spPr>
        <p:txBody>
          <a:bodyPr lIns="0" tIns="0" rIns="0" bIns="0" rtlCol="0" anchor="t">
            <a:spAutoFit/>
          </a:bodyPr>
          <a:lstStyle/>
          <a:p>
            <a:pPr>
              <a:lnSpc>
                <a:spcPts val="2184"/>
              </a:lnSpc>
              <a:spcBef>
                <a:spcPct val="0"/>
              </a:spcBef>
            </a:pPr>
            <a:endParaRPr lang="en-US" sz="2184" spc="109" dirty="0">
              <a:solidFill>
                <a:srgbClr val="FFD230"/>
              </a:solidFill>
              <a:latin typeface="Montserrat Semi-Bold"/>
            </a:endParaRPr>
          </a:p>
          <a:p>
            <a:pPr>
              <a:lnSpc>
                <a:spcPts val="2184"/>
              </a:lnSpc>
              <a:spcBef>
                <a:spcPct val="0"/>
              </a:spcBef>
            </a:pPr>
            <a:r>
              <a:rPr lang="en-US" sz="2184" spc="109" dirty="0">
                <a:solidFill>
                  <a:srgbClr val="FFD230"/>
                </a:solidFill>
                <a:latin typeface="Montserrat Semi-Bold"/>
              </a:rPr>
              <a:t>Day Wise Orders and its Trends</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754469" y="3391048"/>
            <a:ext cx="5181600" cy="4301819"/>
          </a:xfrm>
          <a:prstGeom prst="rect">
            <a:avLst/>
          </a:prstGeom>
        </p:spPr>
        <p:txBody>
          <a:bodyPr wrap="square" lIns="0" tIns="0" rIns="0" bIns="0" rtlCol="0" anchor="t">
            <a:spAutoFit/>
          </a:bodyPr>
          <a:lstStyle/>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chemeClr val="tx2">
                  <a:lumMod val="75000"/>
                </a:schemeClr>
              </a:solidFill>
              <a:latin typeface="Montserrat"/>
            </a:endParaRPr>
          </a:p>
          <a:p>
            <a:pPr>
              <a:lnSpc>
                <a:spcPts val="2559"/>
              </a:lnSpc>
            </a:pPr>
            <a:endParaRPr lang="en-IN" sz="2400" dirty="0">
              <a:solidFill>
                <a:schemeClr val="tx2">
                  <a:lumMod val="75000"/>
                </a:schemeClr>
              </a:solidFill>
              <a:latin typeface="Montserrat"/>
            </a:endParaRPr>
          </a:p>
          <a:p>
            <a:pPr indent="-285750">
              <a:lnSpc>
                <a:spcPts val="2559"/>
              </a:lnSpc>
              <a:buFont typeface="Arial" panose="020B0604020202020204" pitchFamily="34" charset="0"/>
              <a:buChar char="•"/>
            </a:pPr>
            <a:r>
              <a:rPr lang="en-US" sz="2400" dirty="0">
                <a:solidFill>
                  <a:srgbClr val="100F0D"/>
                </a:solidFill>
                <a:latin typeface="Montserrat"/>
              </a:rPr>
              <a:t>The highest distinct count of ordered date is 17.</a:t>
            </a:r>
          </a:p>
          <a:p>
            <a:pPr indent="-285750">
              <a:lnSpc>
                <a:spcPts val="2559"/>
              </a:lnSpc>
              <a:buFont typeface="Arial" panose="020B0604020202020204" pitchFamily="34" charset="0"/>
              <a:buChar char="•"/>
            </a:pPr>
            <a:r>
              <a:rPr lang="en-US" sz="2400" dirty="0">
                <a:solidFill>
                  <a:srgbClr val="100F0D"/>
                </a:solidFill>
                <a:latin typeface="Montserrat"/>
              </a:rPr>
              <a:t>No proper trend can be analyzed using daily wise orders.</a:t>
            </a:r>
          </a:p>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76568" y="640683"/>
            <a:ext cx="555803" cy="825467"/>
          </a:xfrm>
          <a:prstGeom prst="rect">
            <a:avLst/>
          </a:prstGeom>
        </p:spPr>
      </p:pic>
      <p:pic>
        <p:nvPicPr>
          <p:cNvPr id="14" name="Picture 13">
            <a:extLst>
              <a:ext uri="{FF2B5EF4-FFF2-40B4-BE49-F238E27FC236}">
                <a16:creationId xmlns:a16="http://schemas.microsoft.com/office/drawing/2014/main" id="{8A4C66F3-2CA8-5879-8700-5F9C74BFFF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3850" y="1638300"/>
            <a:ext cx="12159350" cy="7162800"/>
          </a:xfrm>
          <a:prstGeom prst="rect">
            <a:avLst/>
          </a:prstGeom>
        </p:spPr>
      </p:pic>
    </p:spTree>
    <p:extLst>
      <p:ext uri="{BB962C8B-B14F-4D97-AF65-F5344CB8AC3E}">
        <p14:creationId xmlns:p14="http://schemas.microsoft.com/office/powerpoint/2010/main" val="1303466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1017131" y="832330"/>
            <a:ext cx="8126869" cy="1128514"/>
          </a:xfrm>
          <a:prstGeom prst="rect">
            <a:avLst/>
          </a:prstGeom>
        </p:spPr>
        <p:txBody>
          <a:bodyPr wrap="square" lIns="0" tIns="0" rIns="0" bIns="0" rtlCol="0" anchor="t">
            <a:spAutoFit/>
          </a:bodyPr>
          <a:lstStyle/>
          <a:p>
            <a:pPr>
              <a:lnSpc>
                <a:spcPts val="2184"/>
              </a:lnSpc>
              <a:spcBef>
                <a:spcPct val="0"/>
              </a:spcBef>
            </a:pPr>
            <a:endParaRPr lang="en-US"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MARKET BASKET ANALYSIS</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754469" y="2628900"/>
            <a:ext cx="10752859" cy="5968942"/>
          </a:xfrm>
          <a:prstGeom prst="rect">
            <a:avLst/>
          </a:prstGeom>
        </p:spPr>
        <p:txBody>
          <a:bodyPr wrap="square" lIns="0" tIns="0" rIns="0" bIns="0" rtlCol="0" anchor="t">
            <a:spAutoFit/>
          </a:bodyPr>
          <a:lstStyle/>
          <a:p>
            <a:pPr>
              <a:lnSpc>
                <a:spcPts val="2559"/>
              </a:lnSpc>
            </a:pPr>
            <a:endParaRPr lang="en-US" sz="2400" dirty="0">
              <a:solidFill>
                <a:srgbClr val="100F0D"/>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lvl="0">
              <a:lnSpc>
                <a:spcPts val="2559"/>
              </a:lnSpc>
            </a:pPr>
            <a:r>
              <a:rPr lang="en-US" sz="2400" dirty="0">
                <a:solidFill>
                  <a:schemeClr val="bg1">
                    <a:lumMod val="95000"/>
                  </a:schemeClr>
                </a:solidFill>
                <a:latin typeface="Montserrat"/>
              </a:rPr>
              <a:t>Using appropriate Algorithm to do Market Basket Analysis of Customers purchasing behaviors. It can predict what the customer is going to buy next by looking at the products he is buying.</a:t>
            </a:r>
          </a:p>
          <a:p>
            <a:pPr lvl="0">
              <a:lnSpc>
                <a:spcPts val="2559"/>
              </a:lnSpc>
            </a:pPr>
            <a:endParaRPr lang="en-US" sz="2400" dirty="0">
              <a:solidFill>
                <a:schemeClr val="bg1">
                  <a:lumMod val="95000"/>
                </a:schemeClr>
              </a:solidFill>
              <a:latin typeface="Montserrat"/>
            </a:endParaRPr>
          </a:p>
          <a:p>
            <a:pPr lvl="0">
              <a:lnSpc>
                <a:spcPts val="2559"/>
              </a:lnSpc>
            </a:pPr>
            <a:endParaRPr lang="en-US" sz="2400" dirty="0">
              <a:solidFill>
                <a:schemeClr val="bg1">
                  <a:lumMod val="95000"/>
                </a:schemeClr>
              </a:solidFill>
              <a:latin typeface="Montserrat"/>
            </a:endParaRPr>
          </a:p>
          <a:p>
            <a:pPr lvl="0">
              <a:lnSpc>
                <a:spcPts val="2559"/>
              </a:lnSpc>
            </a:pPr>
            <a:r>
              <a:rPr lang="en-US" sz="2400" dirty="0">
                <a:solidFill>
                  <a:schemeClr val="bg1">
                    <a:lumMod val="95000"/>
                  </a:schemeClr>
                </a:solidFill>
                <a:latin typeface="Montserrat"/>
              </a:rPr>
              <a:t>Market Basket Analysis is a modelling technique based upon the theory that if you buy a certain group of items, you are more (or less) likely to buy another group of items. For example, you buy a loaf of bread and don't buy a milk, you are more likely to buy crisps chips or salad at the same time than somebody who didn't buy milk.</a:t>
            </a:r>
          </a:p>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3" name="Picture 2">
            <a:extLst>
              <a:ext uri="{FF2B5EF4-FFF2-40B4-BE49-F238E27FC236}">
                <a16:creationId xmlns:a16="http://schemas.microsoft.com/office/drawing/2014/main" id="{8EC91D23-5E8C-5645-504E-E2AD28D5C2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3800" y="832330"/>
            <a:ext cx="6787599" cy="8141720"/>
          </a:xfrm>
          <a:prstGeom prst="rect">
            <a:avLst/>
          </a:prstGeom>
        </p:spPr>
      </p:pic>
    </p:spTree>
    <p:extLst>
      <p:ext uri="{BB962C8B-B14F-4D97-AF65-F5344CB8AC3E}">
        <p14:creationId xmlns:p14="http://schemas.microsoft.com/office/powerpoint/2010/main" val="3779951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455786" y="901893"/>
            <a:ext cx="13689469" cy="1128514"/>
          </a:xfrm>
          <a:prstGeom prst="rect">
            <a:avLst/>
          </a:prstGeom>
        </p:spPr>
        <p:txBody>
          <a:bodyPr wrap="square" lIns="0" tIns="0" rIns="0" bIns="0" rtlCol="0" anchor="t">
            <a:spAutoFit/>
          </a:bodyPr>
          <a:lstStyle/>
          <a:p>
            <a:pPr>
              <a:lnSpc>
                <a:spcPts val="2184"/>
              </a:lnSpc>
              <a:spcBef>
                <a:spcPct val="0"/>
              </a:spcBef>
            </a:pPr>
            <a:endParaRPr lang="en-US"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MARKET BASKET ANALYSIS (ASSOCIATION RULE )</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09600" y="1586450"/>
            <a:ext cx="7991501" cy="9303188"/>
          </a:xfrm>
          <a:prstGeom prst="rect">
            <a:avLst/>
          </a:prstGeom>
        </p:spPr>
        <p:txBody>
          <a:bodyPr wrap="square" lIns="0" tIns="0" rIns="0" bIns="0" rtlCol="0" anchor="t">
            <a:spAutoFit/>
          </a:bodyPr>
          <a:lstStyle/>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Association Rule Mining is used when you want to find an association between different objects in a set, find frequent patterns in a transaction database, relational databases or any other information repository.</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Support, confidence level, and lift are the three measures used to compute it.</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High-support rules are more likely to apply to a significant number of future transactions.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You can expect higher return rates if you have more confidence.</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The strength of the relationship between the products on the antecedents and consequents columns of the association is summarised by lift.</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Larger the lift, greater the link between the two products.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a:lnSpc>
                <a:spcPts val="2559"/>
              </a:lnSpc>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sp>
        <p:nvSpPr>
          <p:cNvPr id="4" name="TextBox 3">
            <a:extLst>
              <a:ext uri="{FF2B5EF4-FFF2-40B4-BE49-F238E27FC236}">
                <a16:creationId xmlns:a16="http://schemas.microsoft.com/office/drawing/2014/main" id="{6A3DC5EB-5258-C1F2-AA35-88976ECD1C6D}"/>
              </a:ext>
            </a:extLst>
          </p:cNvPr>
          <p:cNvSpPr txBox="1"/>
          <p:nvPr/>
        </p:nvSpPr>
        <p:spPr>
          <a:xfrm>
            <a:off x="9001705" y="1607658"/>
            <a:ext cx="8991600" cy="6981398"/>
          </a:xfrm>
          <a:prstGeom prst="rect">
            <a:avLst/>
          </a:prstGeom>
          <a:noFill/>
        </p:spPr>
        <p:txBody>
          <a:bodyPr wrap="square">
            <a:spAutoFit/>
          </a:bodyPr>
          <a:lstStyle/>
          <a:p>
            <a:pPr marL="285750" indent="-285750">
              <a:buFont typeface="Arial" panose="020B0604020202020204" pitchFamily="34" charset="0"/>
              <a:buChar char="•"/>
            </a:pPr>
            <a:endParaRPr lang="en-IN" dirty="0">
              <a:cs typeface="Times New Roman" panose="02020603050405020304" pitchFamily="18" charset="0"/>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When you apply Association Rule Mining on a given set of transactions T your goal will be to find all rules with:</a:t>
            </a:r>
          </a:p>
          <a:p>
            <a:pPr>
              <a:lnSpc>
                <a:spcPts val="2559"/>
              </a:lnSpc>
            </a:pPr>
            <a:endParaRPr lang="en-US" sz="2400" dirty="0">
              <a:solidFill>
                <a:schemeClr val="bg1">
                  <a:lumMod val="95000"/>
                </a:schemeClr>
              </a:solidFill>
              <a:latin typeface="Montserrat"/>
            </a:endParaRPr>
          </a:p>
          <a:p>
            <a:pPr indent="-342900">
              <a:lnSpc>
                <a:spcPts val="2559"/>
              </a:lnSpc>
              <a:buAutoNum type="arabicPeriod"/>
            </a:pPr>
            <a:r>
              <a:rPr lang="en-US" sz="2400" dirty="0">
                <a:solidFill>
                  <a:schemeClr val="bg1">
                    <a:lumMod val="95000"/>
                  </a:schemeClr>
                </a:solidFill>
                <a:latin typeface="Montserrat"/>
              </a:rPr>
              <a:t>Support greater than or equal to min support</a:t>
            </a:r>
          </a:p>
          <a:p>
            <a:pPr>
              <a:lnSpc>
                <a:spcPts val="2559"/>
              </a:lnSpc>
            </a:pPr>
            <a:endParaRPr lang="en-US" sz="2400" dirty="0">
              <a:solidFill>
                <a:schemeClr val="bg1">
                  <a:lumMod val="95000"/>
                </a:schemeClr>
              </a:solidFill>
              <a:latin typeface="Montserrat"/>
            </a:endParaRPr>
          </a:p>
          <a:p>
            <a:pPr>
              <a:lnSpc>
                <a:spcPts val="2559"/>
              </a:lnSpc>
            </a:pPr>
            <a:r>
              <a:rPr lang="en-US" sz="2400" dirty="0">
                <a:solidFill>
                  <a:schemeClr val="bg1">
                    <a:lumMod val="95000"/>
                  </a:schemeClr>
                </a:solidFill>
                <a:latin typeface="Montserrat"/>
              </a:rPr>
              <a:t>2. Confidence greater than or equal to min confidence</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There are 20,642 records in the grocery dataset, totalling 1139 orders.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Customers have purchased numerous goods in a single order, with an average of 18 products per buy.</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As a result, it is critical to investigate the association between two items.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Once the relationship has been assessed, actions can be taken based on the confidence and lift indicators to boost sales by offering combos and giftpacks. </a:t>
            </a:r>
          </a:p>
          <a:p>
            <a:pPr marL="285750" indent="-285750">
              <a:buFont typeface="Arial" panose="020B0604020202020204" pitchFamily="34" charset="0"/>
              <a:buChar char="•"/>
            </a:pPr>
            <a:endParaRPr lang="en-IN" sz="1800" dirty="0">
              <a:cs typeface="Times New Roman" panose="02020603050405020304" pitchFamily="18" charset="0"/>
            </a:endParaRPr>
          </a:p>
        </p:txBody>
      </p:sp>
    </p:spTree>
    <p:extLst>
      <p:ext uri="{BB962C8B-B14F-4D97-AF65-F5344CB8AC3E}">
        <p14:creationId xmlns:p14="http://schemas.microsoft.com/office/powerpoint/2010/main" val="11666838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455786" y="901893"/>
            <a:ext cx="13689469" cy="846386"/>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KNIME Workflow </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455786" y="4237902"/>
            <a:ext cx="7991501" cy="2742417"/>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IN" sz="2400" dirty="0">
                <a:solidFill>
                  <a:schemeClr val="bg1"/>
                </a:solidFill>
                <a:cs typeface="Times New Roman" panose="02020603050405020304" pitchFamily="18" charset="0"/>
              </a:rPr>
              <a:t>KNIME has been used in order to understand different association rules.</a:t>
            </a:r>
          </a:p>
          <a:p>
            <a:pPr marL="285750" indent="-285750">
              <a:buFont typeface="Arial" panose="020B0604020202020204" pitchFamily="34" charset="0"/>
              <a:buChar char="•"/>
            </a:pPr>
            <a:r>
              <a:rPr lang="en-IN" sz="2400" dirty="0">
                <a:solidFill>
                  <a:schemeClr val="bg1"/>
                </a:solidFill>
                <a:cs typeface="Times New Roman" panose="02020603050405020304" pitchFamily="18" charset="0"/>
              </a:rPr>
              <a:t>The data has been grouped according to the order ID.</a:t>
            </a:r>
          </a:p>
          <a:p>
            <a:pPr>
              <a:lnSpc>
                <a:spcPts val="2559"/>
              </a:lnSpc>
            </a:pPr>
            <a:endParaRPr lang="en-IN" sz="2400" dirty="0">
              <a:solidFill>
                <a:schemeClr val="bg1">
                  <a:lumMod val="95000"/>
                </a:schemeClr>
              </a:solidFill>
              <a:latin typeface="Montserrat"/>
            </a:endParaRP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a:lnSpc>
                <a:spcPts val="2559"/>
              </a:lnSpc>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pic>
        <p:nvPicPr>
          <p:cNvPr id="3" name="Picture 2">
            <a:extLst>
              <a:ext uri="{FF2B5EF4-FFF2-40B4-BE49-F238E27FC236}">
                <a16:creationId xmlns:a16="http://schemas.microsoft.com/office/drawing/2014/main" id="{E6B42189-DD71-58E3-3B8D-1399B7E09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8610" y="1007662"/>
            <a:ext cx="9478390" cy="2742417"/>
          </a:xfrm>
          <a:prstGeom prst="rect">
            <a:avLst/>
          </a:prstGeom>
        </p:spPr>
      </p:pic>
      <p:pic>
        <p:nvPicPr>
          <p:cNvPr id="7" name="Picture 6">
            <a:extLst>
              <a:ext uri="{FF2B5EF4-FFF2-40B4-BE49-F238E27FC236}">
                <a16:creationId xmlns:a16="http://schemas.microsoft.com/office/drawing/2014/main" id="{31D487E2-C247-0B7F-0ABB-8EB22C1548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3400" y="3855848"/>
            <a:ext cx="9906000" cy="6248942"/>
          </a:xfrm>
          <a:prstGeom prst="rect">
            <a:avLst/>
          </a:prstGeom>
        </p:spPr>
      </p:pic>
    </p:spTree>
    <p:extLst>
      <p:ext uri="{BB962C8B-B14F-4D97-AF65-F5344CB8AC3E}">
        <p14:creationId xmlns:p14="http://schemas.microsoft.com/office/powerpoint/2010/main" val="20348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315357" y="881128"/>
            <a:ext cx="17210643" cy="1128514"/>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Threshold Values of lift values, Support and Confidence </a:t>
            </a:r>
            <a:endParaRPr lang="en-IN" sz="3600"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09600" y="1333500"/>
            <a:ext cx="16916400" cy="10303462"/>
          </a:xfrm>
          <a:prstGeom prst="rect">
            <a:avLst/>
          </a:prstGeom>
        </p:spPr>
        <p:txBody>
          <a:bodyPr wrap="square" lIns="0" tIns="0" rIns="0" bIns="0" rtlCol="0" anchor="t">
            <a:spAutoFit/>
          </a:bodyPr>
          <a:lstStyle/>
          <a:p>
            <a:pPr>
              <a:lnSpc>
                <a:spcPts val="2559"/>
              </a:lnSpc>
            </a:pPr>
            <a:endParaRPr lang="en-IN" sz="3600" spc="109" dirty="0">
              <a:solidFill>
                <a:srgbClr val="FFD230"/>
              </a:solidFill>
              <a:latin typeface="Montserrat Semi-Bold"/>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Association Rule Mining is used when you want to find an association between different objects in a set, find frequent patterns in a transaction database, relational databases or any other information</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Support and Confidence measure how interesting the rule is. It is set by the minimum support and minimum confidence thresholds.</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These thresholds set by client help to compare the rule strength according to your own or client's will. </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The closer to threshold the more the rule is of use to the client.</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Frequent Item sets: </a:t>
            </a:r>
          </a:p>
          <a:p>
            <a:pPr>
              <a:lnSpc>
                <a:spcPts val="2559"/>
              </a:lnSpc>
            </a:pPr>
            <a:r>
              <a:rPr lang="en-US" sz="2400" dirty="0">
                <a:solidFill>
                  <a:schemeClr val="bg1">
                    <a:lumMod val="95000"/>
                  </a:schemeClr>
                </a:solidFill>
                <a:latin typeface="Montserrat"/>
              </a:rPr>
              <a:t>	Item-sets whose support is greater or equal than minimum support threshold (</a:t>
            </a:r>
            <a:r>
              <a:rPr lang="en-US" sz="2400" dirty="0" err="1">
                <a:solidFill>
                  <a:schemeClr val="bg1">
                    <a:lumMod val="95000"/>
                  </a:schemeClr>
                </a:solidFill>
                <a:latin typeface="Montserrat"/>
              </a:rPr>
              <a:t>min_sup</a:t>
            </a:r>
            <a:r>
              <a:rPr lang="en-US" sz="2400" dirty="0">
                <a:solidFill>
                  <a:schemeClr val="bg1">
                    <a:lumMod val="95000"/>
                  </a:schemeClr>
                </a:solidFill>
                <a:latin typeface="Montserrat"/>
              </a:rPr>
              <a:t>).</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Strong rules: </a:t>
            </a:r>
          </a:p>
          <a:p>
            <a:pPr>
              <a:lnSpc>
                <a:spcPts val="2559"/>
              </a:lnSpc>
            </a:pPr>
            <a:r>
              <a:rPr lang="en-US" sz="2400" dirty="0">
                <a:solidFill>
                  <a:schemeClr val="bg1">
                    <a:lumMod val="95000"/>
                  </a:schemeClr>
                </a:solidFill>
                <a:latin typeface="Montserrat"/>
              </a:rPr>
              <a:t>	If a rule A=&gt;B[Support, Confidence] satisfies </a:t>
            </a:r>
            <a:r>
              <a:rPr lang="en-US" sz="2400" dirty="0" err="1">
                <a:solidFill>
                  <a:schemeClr val="bg1">
                    <a:lumMod val="95000"/>
                  </a:schemeClr>
                </a:solidFill>
                <a:latin typeface="Montserrat"/>
              </a:rPr>
              <a:t>min_sup</a:t>
            </a:r>
            <a:r>
              <a:rPr lang="en-US" sz="2400" dirty="0">
                <a:solidFill>
                  <a:schemeClr val="bg1">
                    <a:lumMod val="95000"/>
                  </a:schemeClr>
                </a:solidFill>
                <a:latin typeface="Montserrat"/>
              </a:rPr>
              <a:t> and </a:t>
            </a:r>
            <a:r>
              <a:rPr lang="en-US" sz="2400" dirty="0" err="1">
                <a:solidFill>
                  <a:schemeClr val="bg1">
                    <a:lumMod val="95000"/>
                  </a:schemeClr>
                </a:solidFill>
                <a:latin typeface="Montserrat"/>
              </a:rPr>
              <a:t>min_confidence</a:t>
            </a:r>
            <a:r>
              <a:rPr lang="en-US" sz="2400" dirty="0">
                <a:solidFill>
                  <a:schemeClr val="bg1">
                    <a:lumMod val="95000"/>
                  </a:schemeClr>
                </a:solidFill>
                <a:latin typeface="Montserrat"/>
              </a:rPr>
              <a:t> then it is a strong rule.</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US" sz="2400" dirty="0">
                <a:solidFill>
                  <a:schemeClr val="bg1">
                    <a:lumMod val="95000"/>
                  </a:schemeClr>
                </a:solidFill>
                <a:latin typeface="Montserrat"/>
              </a:rPr>
              <a:t>Lift: </a:t>
            </a:r>
          </a:p>
          <a:p>
            <a:pPr>
              <a:lnSpc>
                <a:spcPts val="2559"/>
              </a:lnSpc>
            </a:pPr>
            <a:r>
              <a:rPr lang="en-US" sz="2400" dirty="0">
                <a:solidFill>
                  <a:schemeClr val="bg1">
                    <a:lumMod val="95000"/>
                  </a:schemeClr>
                </a:solidFill>
                <a:latin typeface="Montserrat"/>
              </a:rPr>
              <a:t>	Lift gives the correlation between A and B in the rule A=&gt;B. </a:t>
            </a:r>
          </a:p>
          <a:p>
            <a:pPr>
              <a:lnSpc>
                <a:spcPts val="2559"/>
              </a:lnSpc>
            </a:pPr>
            <a:r>
              <a:rPr lang="en-US" sz="2400" dirty="0">
                <a:solidFill>
                  <a:schemeClr val="bg1">
                    <a:lumMod val="95000"/>
                  </a:schemeClr>
                </a:solidFill>
                <a:latin typeface="Montserrat"/>
              </a:rPr>
              <a:t>	Correlation shows how one item-set A effects the item-set B.</a:t>
            </a:r>
          </a:p>
          <a:p>
            <a:pPr>
              <a:lnSpc>
                <a:spcPts val="2559"/>
              </a:lnSpc>
            </a:pPr>
            <a:r>
              <a:rPr lang="en-US" sz="2400" dirty="0">
                <a:solidFill>
                  <a:schemeClr val="bg1">
                    <a:lumMod val="95000"/>
                  </a:schemeClr>
                </a:solidFill>
                <a:latin typeface="Montserrat"/>
              </a:rPr>
              <a:t>	Lift(A=&gt;B)=Support(A)Support(B)</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A rule may appear to have a strong association in a data collection because it appears frequently, but it may emerge much less frequently when applied.</a:t>
            </a: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spTree>
    <p:extLst>
      <p:ext uri="{BB962C8B-B14F-4D97-AF65-F5344CB8AC3E}">
        <p14:creationId xmlns:p14="http://schemas.microsoft.com/office/powerpoint/2010/main" val="836394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315357" y="881128"/>
            <a:ext cx="17210643" cy="1410643"/>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Lift values, Support and Confidence </a:t>
            </a:r>
            <a:endParaRPr lang="en-IN"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 </a:t>
            </a:r>
            <a:endParaRPr lang="en-IN" sz="3600"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09600" y="1333500"/>
            <a:ext cx="16916400" cy="8636339"/>
          </a:xfrm>
          <a:prstGeom prst="rect">
            <a:avLst/>
          </a:prstGeom>
        </p:spPr>
        <p:txBody>
          <a:bodyPr wrap="square" lIns="0" tIns="0" rIns="0" bIns="0" rtlCol="0" anchor="t">
            <a:spAutoFit/>
          </a:bodyPr>
          <a:lstStyle/>
          <a:p>
            <a:pPr>
              <a:lnSpc>
                <a:spcPts val="2559"/>
              </a:lnSpc>
            </a:pPr>
            <a:endParaRPr lang="en-IN" sz="3600" spc="109" dirty="0">
              <a:solidFill>
                <a:srgbClr val="FFD230"/>
              </a:solidFill>
              <a:latin typeface="Montserrat Semi-Bold"/>
            </a:endParaRPr>
          </a:p>
          <a:p>
            <a:pPr>
              <a:lnSpc>
                <a:spcPts val="2559"/>
              </a:lnSpc>
            </a:pPr>
            <a:r>
              <a:rPr lang="en-IN" sz="2400" dirty="0">
                <a:solidFill>
                  <a:schemeClr val="bg1">
                    <a:lumMod val="95000"/>
                  </a:schemeClr>
                </a:solidFill>
                <a:latin typeface="Montserrat"/>
              </a:rPr>
              <a:t>The Below Information can vary based upon the dataset sizes.</a:t>
            </a: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There is no particular threshold value of support. If the dataset is large then it is advisable to set the value at 10% and increase it accordingly till required number of associations are generated.</a:t>
            </a:r>
          </a:p>
          <a:p>
            <a:pPr>
              <a:lnSpc>
                <a:spcPts val="2559"/>
              </a:lnSpc>
            </a:pPr>
            <a:endParaRPr lang="en-US"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The threshold value of support in this case is 10%. Association rules are not developing if the value goes beyond 10%</a:t>
            </a: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Also, the confidence is kept at 40% which is optimal level.</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The associations with highest lift values are considered to be accepted more.</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In the following case, the association rule is formed highest lift value that is 12.34% at a confidence level of 46% and support of 18%.</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This rule implies that the customers who bought dishwashing also purchased mixes.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r>
              <a:rPr lang="en-IN" sz="2400" dirty="0">
                <a:solidFill>
                  <a:schemeClr val="bg1">
                    <a:lumMod val="95000"/>
                  </a:schemeClr>
                </a:solidFill>
                <a:latin typeface="Montserrat"/>
              </a:rPr>
              <a:t>Also the customers who bought soda have high chances of buying eggs.</a:t>
            </a: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spTree>
    <p:extLst>
      <p:ext uri="{BB962C8B-B14F-4D97-AF65-F5344CB8AC3E}">
        <p14:creationId xmlns:p14="http://schemas.microsoft.com/office/powerpoint/2010/main" val="4019099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315357" y="881128"/>
            <a:ext cx="17210643" cy="1410643"/>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Association Rule in Tabulation form </a:t>
            </a:r>
            <a:endParaRPr lang="en-IN"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 </a:t>
            </a:r>
            <a:endParaRPr lang="en-IN" sz="3600"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386277" y="8724900"/>
            <a:ext cx="16636651" cy="3301545"/>
          </a:xfrm>
          <a:prstGeom prst="rect">
            <a:avLst/>
          </a:prstGeom>
        </p:spPr>
        <p:txBody>
          <a:bodyPr wrap="square" lIns="0" tIns="0" rIns="0" bIns="0" rtlCol="0" anchor="t">
            <a:spAutoFit/>
          </a:bodyPr>
          <a:lstStyle/>
          <a:p>
            <a:pPr>
              <a:lnSpc>
                <a:spcPts val="2559"/>
              </a:lnSpc>
            </a:pPr>
            <a:endParaRPr lang="en-IN" sz="3600" spc="109" dirty="0">
              <a:solidFill>
                <a:srgbClr val="FFD230"/>
              </a:solidFill>
              <a:latin typeface="Montserrat Semi-Bold"/>
            </a:endParaRPr>
          </a:p>
          <a:p>
            <a:pPr>
              <a:lnSpc>
                <a:spcPts val="2559"/>
              </a:lnSpc>
            </a:pPr>
            <a:r>
              <a:rPr lang="en-IN" sz="2400" dirty="0">
                <a:solidFill>
                  <a:schemeClr val="bg1">
                    <a:lumMod val="95000"/>
                  </a:schemeClr>
                </a:solidFill>
                <a:latin typeface="Montserrat"/>
              </a:rPr>
              <a:t>The output has been analysed in the form of descending order of Lift, as higher the list higher will be the association</a:t>
            </a:r>
            <a:r>
              <a:rPr lang="en-IN" sz="2400" dirty="0">
                <a:solidFill>
                  <a:schemeClr val="bg1"/>
                </a:solidFill>
                <a:cs typeface="Times New Roman" panose="02020603050405020304" pitchFamily="18" charset="0"/>
              </a:rPr>
              <a:t>.</a:t>
            </a:r>
            <a:endParaRPr lang="en-IN" sz="2400" dirty="0">
              <a:solidFill>
                <a:schemeClr val="bg1">
                  <a:lumMod val="95000"/>
                </a:schemeClr>
              </a:solidFill>
              <a:latin typeface="Montserrat"/>
            </a:endParaRPr>
          </a:p>
          <a:p>
            <a:pPr>
              <a:lnSpc>
                <a:spcPts val="2559"/>
              </a:lnSpc>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400" dirty="0">
              <a:solidFill>
                <a:schemeClr val="bg1">
                  <a:lumMod val="95000"/>
                </a:schemeClr>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pic>
        <p:nvPicPr>
          <p:cNvPr id="3" name="Picture 2">
            <a:extLst>
              <a:ext uri="{FF2B5EF4-FFF2-40B4-BE49-F238E27FC236}">
                <a16:creationId xmlns:a16="http://schemas.microsoft.com/office/drawing/2014/main" id="{7920846B-7D65-EFC4-4B41-A4BD025B73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257300"/>
            <a:ext cx="17830800" cy="7239000"/>
          </a:xfrm>
          <a:prstGeom prst="rect">
            <a:avLst/>
          </a:prstGeom>
        </p:spPr>
      </p:pic>
    </p:spTree>
    <p:extLst>
      <p:ext uri="{BB962C8B-B14F-4D97-AF65-F5344CB8AC3E}">
        <p14:creationId xmlns:p14="http://schemas.microsoft.com/office/powerpoint/2010/main" val="3024496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315357" y="881128"/>
            <a:ext cx="17210643" cy="1410643"/>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Analysis Report </a:t>
            </a:r>
            <a:endParaRPr lang="en-IN"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 </a:t>
            </a:r>
            <a:endParaRPr lang="en-IN" sz="3600"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09600" y="1333500"/>
            <a:ext cx="7924800" cy="9559668"/>
          </a:xfrm>
          <a:prstGeom prst="rect">
            <a:avLst/>
          </a:prstGeom>
        </p:spPr>
        <p:txBody>
          <a:bodyPr wrap="square" lIns="0" tIns="0" rIns="0" bIns="0" rtlCol="0" anchor="t">
            <a:spAutoFit/>
          </a:bodyPr>
          <a:lstStyle/>
          <a:p>
            <a:pPr>
              <a:lnSpc>
                <a:spcPts val="2559"/>
              </a:lnSpc>
            </a:pPr>
            <a:endParaRPr lang="en-IN" sz="2000" dirty="0">
              <a:solidFill>
                <a:schemeClr val="bg1">
                  <a:lumMod val="95000"/>
                </a:schemeClr>
              </a:solidFill>
              <a:latin typeface="Montserrat"/>
            </a:endParaRPr>
          </a:p>
          <a:p>
            <a:pPr indent="-285750">
              <a:lnSpc>
                <a:spcPts val="2559"/>
              </a:lnSpc>
              <a:buFont typeface="Arial" panose="020B0604020202020204" pitchFamily="34" charset="0"/>
              <a:buChar char="•"/>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From the analysis, one can conclude that the number of orders has been falling drastically over the years.</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The highest number of orders was in 2018 and then followed by 2019.</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The Q4 data has not been provided or can conclude that there are no orders placed in Q4.</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The store can provide discounts in the middle of the month in order to attract more customers.</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Poultry and ice-creams are most frequently ordered items. It is advisable to increase the variety of items in this category so that customers will have a lot to choose.</a:t>
            </a:r>
          </a:p>
          <a:p>
            <a:pPr>
              <a:lnSpc>
                <a:spcPts val="2559"/>
              </a:lnSpc>
            </a:pPr>
            <a:r>
              <a:rPr lang="en-IN" sz="2000" dirty="0">
                <a:solidFill>
                  <a:schemeClr val="bg1">
                    <a:lumMod val="95000"/>
                  </a:schemeClr>
                </a:solidFill>
                <a:latin typeface="Montserrat"/>
              </a:rPr>
              <a:t> </a:t>
            </a:r>
          </a:p>
          <a:p>
            <a:pPr indent="-342900">
              <a:lnSpc>
                <a:spcPts val="2559"/>
              </a:lnSpc>
              <a:buFont typeface="Arial" panose="020B0604020202020204" pitchFamily="34" charset="0"/>
              <a:buChar char="•"/>
            </a:pPr>
            <a:r>
              <a:rPr lang="en-IN" sz="2000" dirty="0">
                <a:solidFill>
                  <a:schemeClr val="bg1">
                    <a:lumMod val="95000"/>
                  </a:schemeClr>
                </a:solidFill>
                <a:latin typeface="Montserrat"/>
              </a:rPr>
              <a:t>The months of mid quarters have been showing a consistent performance over the years. </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Also one can conclude that the numbers of orders are high in starting and end days of the months. </a:t>
            </a:r>
          </a:p>
          <a:p>
            <a:pPr>
              <a:lnSpc>
                <a:spcPts val="2559"/>
              </a:lnSpc>
            </a:pPr>
            <a:endParaRPr lang="en-IN" sz="2000" dirty="0">
              <a:solidFill>
                <a:schemeClr val="bg1">
                  <a:lumMod val="95000"/>
                </a:schemeClr>
              </a:solidFill>
              <a:latin typeface="Montserrat"/>
            </a:endParaRPr>
          </a:p>
          <a:p>
            <a:pPr marL="342900" indent="-342900">
              <a:buFont typeface="Arial" panose="020B0604020202020204" pitchFamily="34" charset="0"/>
              <a:buChar char="•"/>
            </a:pPr>
            <a:r>
              <a:rPr lang="en-IN" sz="2000" dirty="0">
                <a:solidFill>
                  <a:schemeClr val="bg1">
                    <a:lumMod val="95000"/>
                  </a:schemeClr>
                </a:solidFill>
                <a:latin typeface="Montserrat"/>
              </a:rPr>
              <a:t>This can be because most of the customers get their pay either at the starting or at the end of every month.</a:t>
            </a:r>
          </a:p>
          <a:p>
            <a:endParaRPr lang="en-IN" sz="2000" dirty="0">
              <a:solidFill>
                <a:schemeClr val="bg1">
                  <a:lumMod val="95000"/>
                </a:schemeClr>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sp>
        <p:nvSpPr>
          <p:cNvPr id="3" name="TextBox 2">
            <a:extLst>
              <a:ext uri="{FF2B5EF4-FFF2-40B4-BE49-F238E27FC236}">
                <a16:creationId xmlns:a16="http://schemas.microsoft.com/office/drawing/2014/main" id="{B63EEA37-797A-EE2B-ACA9-4DA0E228EFBC}"/>
              </a:ext>
            </a:extLst>
          </p:cNvPr>
          <p:cNvSpPr txBox="1"/>
          <p:nvPr/>
        </p:nvSpPr>
        <p:spPr>
          <a:xfrm>
            <a:off x="8920678" y="1866900"/>
            <a:ext cx="9365672" cy="5037276"/>
          </a:xfrm>
          <a:prstGeom prst="rect">
            <a:avLst/>
          </a:prstGeom>
          <a:noFill/>
        </p:spPr>
        <p:txBody>
          <a:bodyPr wrap="square">
            <a:spAutoFit/>
          </a:bodyPr>
          <a:lstStyle/>
          <a:p>
            <a:pPr indent="-342900">
              <a:lnSpc>
                <a:spcPts val="2559"/>
              </a:lnSpc>
              <a:buFont typeface="Arial" panose="020B0604020202020204" pitchFamily="34" charset="0"/>
              <a:buChar char="•"/>
            </a:pPr>
            <a:r>
              <a:rPr lang="en-IN" sz="2000" dirty="0">
                <a:solidFill>
                  <a:schemeClr val="bg1">
                    <a:lumMod val="95000"/>
                  </a:schemeClr>
                </a:solidFill>
                <a:latin typeface="Montserrat"/>
              </a:rPr>
              <a:t>either at the starting or at the end of every month.</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Hand soaps and loaves are least purchased items. So the store can invest a bit less on these items.</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In order to increase the sales, Q4 is crucial part for many businesses as it is festive season customers tend to order a lot.</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It is advisable to provide the service in Q4 as well.</a:t>
            </a:r>
          </a:p>
          <a:p>
            <a:pPr>
              <a:lnSpc>
                <a:spcPts val="2559"/>
              </a:lnSpc>
            </a:pPr>
            <a:endParaRPr lang="en-IN" sz="2000" dirty="0">
              <a:solidFill>
                <a:schemeClr val="bg1">
                  <a:lumMod val="95000"/>
                </a:schemeClr>
              </a:solidFill>
              <a:latin typeface="Montserrat"/>
            </a:endParaRPr>
          </a:p>
          <a:p>
            <a:pPr indent="-342900">
              <a:lnSpc>
                <a:spcPts val="2559"/>
              </a:lnSpc>
              <a:buFont typeface="Arial" panose="020B0604020202020204" pitchFamily="34" charset="0"/>
              <a:buChar char="•"/>
            </a:pPr>
            <a:r>
              <a:rPr lang="en-IN" sz="2000" dirty="0">
                <a:solidFill>
                  <a:schemeClr val="bg1">
                    <a:lumMod val="95000"/>
                  </a:schemeClr>
                </a:solidFill>
                <a:latin typeface="Montserrat"/>
              </a:rPr>
              <a:t>The decrease in the orders over the years can be of many reasons like poor customer service or no proper offers provided. It is recommended to look into the service and provide customers the highest satisfaction in terms of service as well as products.</a:t>
            </a:r>
          </a:p>
          <a:p>
            <a:endParaRPr lang="en-IN" dirty="0"/>
          </a:p>
        </p:txBody>
      </p:sp>
    </p:spTree>
    <p:extLst>
      <p:ext uri="{BB962C8B-B14F-4D97-AF65-F5344CB8AC3E}">
        <p14:creationId xmlns:p14="http://schemas.microsoft.com/office/powerpoint/2010/main" val="2584736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sp>
        <p:nvSpPr>
          <p:cNvPr id="6" name="TextBox 6"/>
          <p:cNvSpPr txBox="1"/>
          <p:nvPr/>
        </p:nvSpPr>
        <p:spPr>
          <a:xfrm>
            <a:off x="315357" y="881128"/>
            <a:ext cx="17210643" cy="1410643"/>
          </a:xfrm>
          <a:prstGeom prst="rect">
            <a:avLst/>
          </a:prstGeom>
        </p:spPr>
        <p:txBody>
          <a:bodyPr wrap="square" lIns="0" tIns="0" rIns="0" bIns="0" rtlCol="0" anchor="t">
            <a:spAutoFit/>
          </a:bodyPr>
          <a:lstStyle/>
          <a:p>
            <a:pPr>
              <a:lnSpc>
                <a:spcPts val="2184"/>
              </a:lnSpc>
              <a:spcBef>
                <a:spcPct val="0"/>
              </a:spcBef>
            </a:pPr>
            <a:r>
              <a:rPr lang="en-US" sz="3600" spc="109" dirty="0">
                <a:solidFill>
                  <a:srgbClr val="FFD230"/>
                </a:solidFill>
                <a:latin typeface="Montserrat Semi-Bold"/>
              </a:rPr>
              <a:t>Solution: </a:t>
            </a:r>
            <a:endParaRPr lang="en-IN" sz="3600" spc="109" dirty="0">
              <a:solidFill>
                <a:srgbClr val="FFD230"/>
              </a:solidFill>
              <a:latin typeface="Montserrat Semi-Bold"/>
            </a:endParaRPr>
          </a:p>
          <a:p>
            <a:pPr>
              <a:lnSpc>
                <a:spcPts val="2184"/>
              </a:lnSpc>
              <a:spcBef>
                <a:spcPct val="0"/>
              </a:spcBef>
            </a:pPr>
            <a:r>
              <a:rPr lang="en-US" sz="3600" spc="109" dirty="0">
                <a:solidFill>
                  <a:srgbClr val="FFD230"/>
                </a:solidFill>
                <a:latin typeface="Montserrat Semi-Bold"/>
              </a:rPr>
              <a:t> </a:t>
            </a:r>
            <a:endParaRPr lang="en-IN" sz="3600"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125200" y="-59693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09599" y="1333500"/>
            <a:ext cx="17363043" cy="8867171"/>
          </a:xfrm>
          <a:prstGeom prst="rect">
            <a:avLst/>
          </a:prstGeom>
        </p:spPr>
        <p:txBody>
          <a:bodyPr wrap="square" lIns="0" tIns="0" rIns="0" bIns="0" rtlCol="0" anchor="t">
            <a:spAutoFit/>
          </a:bodyPr>
          <a:lstStyle/>
          <a:p>
            <a:endParaRPr lang="en-IN" sz="2000"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Also most of the customers are inclined to buy ketchups along with sandwich bags, the store can provide an offer saying get 1 ketch up free with 2 sandwich bags</a:t>
            </a:r>
          </a:p>
          <a:p>
            <a:pPr marL="285750" indent="-285750">
              <a:lnSpc>
                <a:spcPct val="150000"/>
              </a:lnSpc>
              <a:buFont typeface="Arial" panose="020B0604020202020204" pitchFamily="34" charset="0"/>
              <a:buChar char="•"/>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An offer like buy 1 kg of beef and get 1 kg of assorted fruits free can be provided to the customers.</a:t>
            </a:r>
          </a:p>
          <a:p>
            <a:pPr>
              <a:lnSpc>
                <a:spcPct val="150000"/>
              </a:lnSpc>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Since hand soaps are least preferred by customers they can be combined with any of the highest selling product.</a:t>
            </a:r>
          </a:p>
          <a:p>
            <a:pPr marL="285750" indent="-285750">
              <a:lnSpc>
                <a:spcPct val="150000"/>
              </a:lnSpc>
              <a:buFont typeface="Arial" panose="020B0604020202020204" pitchFamily="34" charset="0"/>
              <a:buChar char="•"/>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Hand soaps can be combined with detergents to increase the purchase of hand soaps as well.</a:t>
            </a:r>
          </a:p>
          <a:p>
            <a:pPr marL="285750" indent="-285750">
              <a:lnSpc>
                <a:spcPct val="150000"/>
              </a:lnSpc>
              <a:buFont typeface="Arial" panose="020B0604020202020204" pitchFamily="34" charset="0"/>
              <a:buChar char="•"/>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Sandwich loaves if also one of the least selling products. It is evident that people who buy loaves also buy individual meals. So the store can provide combo offer like buy three meals and get 5 sandwich loaves free.</a:t>
            </a:r>
          </a:p>
          <a:p>
            <a:pPr marL="285750" indent="-285750">
              <a:lnSpc>
                <a:spcPct val="150000"/>
              </a:lnSpc>
              <a:buFont typeface="Arial" panose="020B0604020202020204" pitchFamily="34" charset="0"/>
              <a:buChar char="•"/>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In order the increase the sales, the grocery store can provide combo offers to its customers.</a:t>
            </a:r>
          </a:p>
          <a:p>
            <a:pPr>
              <a:lnSpc>
                <a:spcPct val="150000"/>
              </a:lnSpc>
            </a:pPr>
            <a:endParaRPr lang="en-IN" dirty="0">
              <a:solidFill>
                <a:schemeClr val="bg1">
                  <a:lumMod val="95000"/>
                </a:schemeClr>
              </a:solidFill>
              <a:latin typeface="Montserrat"/>
            </a:endParaRPr>
          </a:p>
          <a:p>
            <a:pPr marL="285750" indent="-285750">
              <a:lnSpc>
                <a:spcPct val="150000"/>
              </a:lnSpc>
              <a:buFont typeface="Arial" panose="020B0604020202020204" pitchFamily="34" charset="0"/>
              <a:buChar char="•"/>
            </a:pPr>
            <a:r>
              <a:rPr lang="en-IN" dirty="0">
                <a:solidFill>
                  <a:schemeClr val="bg1">
                    <a:lumMod val="95000"/>
                  </a:schemeClr>
                </a:solidFill>
                <a:latin typeface="Montserrat"/>
              </a:rPr>
              <a:t>Top 5 combos according to Market Basket Analysis are:</a:t>
            </a:r>
          </a:p>
          <a:p>
            <a:pPr marL="342900" indent="-342900" algn="ctr">
              <a:buFont typeface="+mj-lt"/>
              <a:buAutoNum type="arabicPeriod"/>
            </a:pPr>
            <a:r>
              <a:rPr lang="en-IN" dirty="0">
                <a:solidFill>
                  <a:schemeClr val="bg1">
                    <a:lumMod val="95000"/>
                  </a:schemeClr>
                </a:solidFill>
                <a:latin typeface="Montserrat"/>
              </a:rPr>
              <a:t>paper Towels &amp; eggs</a:t>
            </a:r>
          </a:p>
          <a:p>
            <a:pPr algn="ctr"/>
            <a:r>
              <a:rPr lang="en-IN" dirty="0">
                <a:solidFill>
                  <a:schemeClr val="bg1">
                    <a:lumMod val="95000"/>
                  </a:schemeClr>
                </a:solidFill>
                <a:latin typeface="Montserrat"/>
              </a:rPr>
              <a:t>2.  Pasta &amp; Paper Towels</a:t>
            </a:r>
          </a:p>
          <a:p>
            <a:pPr algn="ctr"/>
            <a:r>
              <a:rPr lang="en-IN" dirty="0">
                <a:solidFill>
                  <a:schemeClr val="bg1">
                    <a:lumMod val="95000"/>
                  </a:schemeClr>
                </a:solidFill>
                <a:latin typeface="Montserrat"/>
              </a:rPr>
              <a:t>3. Cheese &amp; beagles</a:t>
            </a:r>
          </a:p>
          <a:p>
            <a:pPr algn="ctr"/>
            <a:r>
              <a:rPr lang="en-IN" dirty="0">
                <a:solidFill>
                  <a:schemeClr val="bg1">
                    <a:lumMod val="95000"/>
                  </a:schemeClr>
                </a:solidFill>
                <a:latin typeface="Montserrat"/>
              </a:rPr>
              <a:t>4. Juice &amp; yogurt</a:t>
            </a:r>
          </a:p>
          <a:p>
            <a:pPr algn="ctr"/>
            <a:r>
              <a:rPr lang="en-IN" dirty="0">
                <a:solidFill>
                  <a:schemeClr val="bg1">
                    <a:lumMod val="95000"/>
                  </a:schemeClr>
                </a:solidFill>
                <a:latin typeface="Montserrat"/>
              </a:rPr>
              <a:t>5. mixes &amp; yogurt</a:t>
            </a:r>
          </a:p>
          <a:p>
            <a:endParaRPr lang="en-IN" sz="2000" dirty="0">
              <a:solidFill>
                <a:schemeClr val="bg1">
                  <a:lumMod val="95000"/>
                </a:schemeClr>
              </a:solidFill>
              <a:latin typeface="Montserrat"/>
            </a:endParaRPr>
          </a:p>
          <a:p>
            <a:pPr indent="-285750">
              <a:lnSpc>
                <a:spcPts val="2559"/>
              </a:lnSpc>
              <a:buFont typeface="Arial" panose="020B0604020202020204" pitchFamily="34" charset="0"/>
              <a:buChar char="•"/>
            </a:pPr>
            <a:endParaRPr lang="en-US" sz="2400" dirty="0">
              <a:solidFill>
                <a:schemeClr val="bg1">
                  <a:lumMod val="95000"/>
                </a:schemeClr>
              </a:solidFill>
              <a:latin typeface="Montserrat"/>
            </a:endParaRPr>
          </a:p>
          <a:p>
            <a:pPr>
              <a:lnSpc>
                <a:spcPts val="2559"/>
              </a:lnSpc>
            </a:pPr>
            <a:endParaRPr lang="en-US" sz="1599" dirty="0">
              <a:solidFill>
                <a:srgbClr val="100F0D"/>
              </a:solidFill>
              <a:latin typeface="Montserrat"/>
            </a:endParaRPr>
          </a:p>
        </p:txBody>
      </p:sp>
    </p:spTree>
    <p:extLst>
      <p:ext uri="{BB962C8B-B14F-4D97-AF65-F5344CB8AC3E}">
        <p14:creationId xmlns:p14="http://schemas.microsoft.com/office/powerpoint/2010/main" val="2030294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5F9"/>
        </a:solidFill>
        <a:effectLst/>
      </p:bgPr>
    </p:bg>
    <p:spTree>
      <p:nvGrpSpPr>
        <p:cNvPr id="1" name=""/>
        <p:cNvGrpSpPr/>
        <p:nvPr/>
      </p:nvGrpSpPr>
      <p:grpSpPr>
        <a:xfrm>
          <a:off x="0" y="0"/>
          <a:ext cx="0" cy="0"/>
          <a:chOff x="0" y="0"/>
          <a:chExt cx="0" cy="0"/>
        </a:xfrm>
      </p:grpSpPr>
      <p:grpSp>
        <p:nvGrpSpPr>
          <p:cNvPr id="2" name="Group 2"/>
          <p:cNvGrpSpPr/>
          <p:nvPr/>
        </p:nvGrpSpPr>
        <p:grpSpPr>
          <a:xfrm>
            <a:off x="16623249" y="-370101"/>
            <a:ext cx="3635696" cy="3635696"/>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4" name="Group 4"/>
          <p:cNvGrpSpPr/>
          <p:nvPr/>
        </p:nvGrpSpPr>
        <p:grpSpPr>
          <a:xfrm>
            <a:off x="-356359" y="8207984"/>
            <a:ext cx="2100632" cy="2100632"/>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6" name="Group 6"/>
          <p:cNvGrpSpPr/>
          <p:nvPr/>
        </p:nvGrpSpPr>
        <p:grpSpPr>
          <a:xfrm>
            <a:off x="16623249" y="1955750"/>
            <a:ext cx="1005621" cy="1005621"/>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8" name="TextBox 8"/>
          <p:cNvSpPr txBox="1"/>
          <p:nvPr/>
        </p:nvSpPr>
        <p:spPr>
          <a:xfrm>
            <a:off x="2974822" y="2191929"/>
            <a:ext cx="10930597" cy="1846659"/>
          </a:xfrm>
          <a:prstGeom prst="rect">
            <a:avLst/>
          </a:prstGeom>
        </p:spPr>
        <p:txBody>
          <a:bodyPr wrap="square" lIns="0" tIns="0" rIns="0" bIns="0" rtlCol="0" anchor="t">
            <a:spAutoFit/>
          </a:bodyPr>
          <a:lstStyle/>
          <a:p>
            <a:pPr>
              <a:lnSpc>
                <a:spcPts val="2379"/>
              </a:lnSpc>
              <a:spcBef>
                <a:spcPct val="0"/>
              </a:spcBef>
              <a:buNone/>
            </a:pPr>
            <a:r>
              <a:rPr lang="en-US" sz="2400" dirty="0">
                <a:solidFill>
                  <a:srgbClr val="100F0D"/>
                </a:solidFill>
                <a:latin typeface="Montserrat"/>
              </a:rPr>
              <a:t>The project involves conducting a thorough analysis of Point of Sale (POS) Data for providing recommendations through which a grocery store can increase its revenue by popular combo offers &amp; discounts for customers.</a:t>
            </a:r>
          </a:p>
          <a:p>
            <a:pPr>
              <a:lnSpc>
                <a:spcPts val="4808"/>
              </a:lnSpc>
            </a:pPr>
            <a:endParaRPr lang="en-US" sz="4579" spc="54" dirty="0">
              <a:solidFill>
                <a:srgbClr val="100F0D"/>
              </a:solidFill>
              <a:latin typeface="Montserrat Semi-Bold Bold"/>
            </a:endParaRPr>
          </a:p>
        </p:txBody>
      </p:sp>
      <p:sp>
        <p:nvSpPr>
          <p:cNvPr id="10" name="TextBox 10"/>
          <p:cNvSpPr txBox="1"/>
          <p:nvPr/>
        </p:nvSpPr>
        <p:spPr>
          <a:xfrm>
            <a:off x="2974822" y="1315146"/>
            <a:ext cx="4400586" cy="312971"/>
          </a:xfrm>
          <a:prstGeom prst="rect">
            <a:avLst/>
          </a:prstGeom>
        </p:spPr>
        <p:txBody>
          <a:bodyPr lIns="0" tIns="0" rIns="0" bIns="0" rtlCol="0" anchor="t">
            <a:spAutoFit/>
          </a:bodyPr>
          <a:lstStyle/>
          <a:p>
            <a:pPr marL="0" lvl="0" indent="0" algn="l">
              <a:lnSpc>
                <a:spcPts val="2184"/>
              </a:lnSpc>
              <a:spcBef>
                <a:spcPct val="0"/>
              </a:spcBef>
            </a:pPr>
            <a:r>
              <a:rPr lang="en-US" sz="3200" spc="109" dirty="0">
                <a:solidFill>
                  <a:srgbClr val="FFD230"/>
                </a:solidFill>
                <a:latin typeface="Montserrat Semi-Bold"/>
              </a:rPr>
              <a:t>AGENDA</a:t>
            </a:r>
            <a:endParaRPr lang="en-US" sz="3200" u="none" spc="109" dirty="0">
              <a:solidFill>
                <a:srgbClr val="FFD230"/>
              </a:solidFill>
              <a:latin typeface="Montserrat Semi-Bold"/>
            </a:endParaRPr>
          </a:p>
        </p:txBody>
      </p:sp>
      <p:grpSp>
        <p:nvGrpSpPr>
          <p:cNvPr id="16" name="Group 16"/>
          <p:cNvGrpSpPr/>
          <p:nvPr/>
        </p:nvGrpSpPr>
        <p:grpSpPr>
          <a:xfrm>
            <a:off x="1028700" y="1903806"/>
            <a:ext cx="1544631" cy="1544631"/>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sp>
        <p:nvSpPr>
          <p:cNvPr id="18" name="TextBox 10">
            <a:extLst>
              <a:ext uri="{FF2B5EF4-FFF2-40B4-BE49-F238E27FC236}">
                <a16:creationId xmlns:a16="http://schemas.microsoft.com/office/drawing/2014/main" id="{5A4385B6-37F0-E447-1109-A305452FBB0B}"/>
              </a:ext>
            </a:extLst>
          </p:cNvPr>
          <p:cNvSpPr txBox="1"/>
          <p:nvPr/>
        </p:nvSpPr>
        <p:spPr>
          <a:xfrm>
            <a:off x="2964990" y="4830529"/>
            <a:ext cx="5758681" cy="312971"/>
          </a:xfrm>
          <a:prstGeom prst="rect">
            <a:avLst/>
          </a:prstGeom>
        </p:spPr>
        <p:txBody>
          <a:bodyPr wrap="square" lIns="0" tIns="0" rIns="0" bIns="0" rtlCol="0" anchor="t">
            <a:spAutoFit/>
          </a:bodyPr>
          <a:lstStyle/>
          <a:p>
            <a:pPr marL="0" lvl="0" indent="0" algn="l">
              <a:lnSpc>
                <a:spcPts val="2184"/>
              </a:lnSpc>
              <a:spcBef>
                <a:spcPct val="0"/>
              </a:spcBef>
            </a:pPr>
            <a:r>
              <a:rPr lang="en-US" sz="3200" u="none" spc="109" dirty="0">
                <a:solidFill>
                  <a:srgbClr val="FFD230"/>
                </a:solidFill>
                <a:latin typeface="Montserrat Semi-Bold"/>
              </a:rPr>
              <a:t>SUMMARY OF THE DATA</a:t>
            </a:r>
          </a:p>
        </p:txBody>
      </p:sp>
      <p:sp>
        <p:nvSpPr>
          <p:cNvPr id="20" name="TextBox 19">
            <a:extLst>
              <a:ext uri="{FF2B5EF4-FFF2-40B4-BE49-F238E27FC236}">
                <a16:creationId xmlns:a16="http://schemas.microsoft.com/office/drawing/2014/main" id="{94ED0C26-09C0-FA46-51E8-931F84DFC51E}"/>
              </a:ext>
            </a:extLst>
          </p:cNvPr>
          <p:cNvSpPr txBox="1"/>
          <p:nvPr/>
        </p:nvSpPr>
        <p:spPr>
          <a:xfrm>
            <a:off x="2945325" y="5740581"/>
            <a:ext cx="10301748" cy="1015663"/>
          </a:xfrm>
          <a:prstGeom prst="rect">
            <a:avLst/>
          </a:prstGeom>
          <a:noFill/>
        </p:spPr>
        <p:txBody>
          <a:bodyPr wrap="square">
            <a:spAutoFit/>
          </a:bodyPr>
          <a:lstStyle/>
          <a:p>
            <a:pPr indent="0">
              <a:lnSpc>
                <a:spcPts val="2379"/>
              </a:lnSpc>
              <a:spcBef>
                <a:spcPct val="0"/>
              </a:spcBef>
            </a:pPr>
            <a:r>
              <a:rPr lang="en-US" sz="2400" dirty="0">
                <a:solidFill>
                  <a:srgbClr val="100F0D"/>
                </a:solidFill>
                <a:latin typeface="Montserrat"/>
              </a:rPr>
              <a:t>We have received the 2 years and 2 months data of a Grocery store. Consisting 20641 entries with 3 variable details regarding the demography of the transaction and item information.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674" t="9253" r="1476" b="9055"/>
          <a:stretch>
            <a:fillRect/>
          </a:stretch>
        </p:blipFill>
        <p:spPr>
          <a:xfrm>
            <a:off x="0" y="0"/>
            <a:ext cx="18288000" cy="10287000"/>
          </a:xfrm>
          <a:prstGeom prst="rect">
            <a:avLst/>
          </a:prstGeom>
        </p:spPr>
      </p:pic>
      <p:grpSp>
        <p:nvGrpSpPr>
          <p:cNvPr id="3" name="Group 3"/>
          <p:cNvGrpSpPr/>
          <p:nvPr/>
        </p:nvGrpSpPr>
        <p:grpSpPr>
          <a:xfrm>
            <a:off x="6457012" y="2456512"/>
            <a:ext cx="5373977" cy="5373977"/>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5" name="TextBox 5"/>
          <p:cNvSpPr txBox="1"/>
          <p:nvPr/>
        </p:nvSpPr>
        <p:spPr>
          <a:xfrm>
            <a:off x="5002186" y="2807928"/>
            <a:ext cx="8283627" cy="654025"/>
          </a:xfrm>
          <a:prstGeom prst="rect">
            <a:avLst/>
          </a:prstGeom>
        </p:spPr>
        <p:txBody>
          <a:bodyPr lIns="0" tIns="0" rIns="0" bIns="0" rtlCol="0" anchor="t">
            <a:spAutoFit/>
          </a:bodyPr>
          <a:lstStyle/>
          <a:p>
            <a:pPr marL="0" lvl="0" indent="0" algn="ctr">
              <a:lnSpc>
                <a:spcPts val="5099"/>
              </a:lnSpc>
              <a:spcBef>
                <a:spcPct val="0"/>
              </a:spcBef>
            </a:pPr>
            <a:r>
              <a:rPr lang="en-US" sz="4856" spc="58" dirty="0">
                <a:solidFill>
                  <a:srgbClr val="100F0D"/>
                </a:solidFill>
                <a:latin typeface="Montserrat Semi-Bold Bold"/>
              </a:rPr>
              <a:t>THANK YOU</a:t>
            </a:r>
            <a:endParaRPr lang="en-US" sz="4856" u="none" spc="58" dirty="0">
              <a:solidFill>
                <a:srgbClr val="100F0D"/>
              </a:solidFill>
              <a:latin typeface="Montserrat Semi-Bold Bold"/>
            </a:endParaRPr>
          </a:p>
        </p:txBody>
      </p:sp>
      <p:sp>
        <p:nvSpPr>
          <p:cNvPr id="8" name="TextBox 8"/>
          <p:cNvSpPr txBox="1"/>
          <p:nvPr/>
        </p:nvSpPr>
        <p:spPr>
          <a:xfrm>
            <a:off x="7822478" y="6887982"/>
            <a:ext cx="2643045" cy="269304"/>
          </a:xfrm>
          <a:prstGeom prst="rect">
            <a:avLst/>
          </a:prstGeom>
        </p:spPr>
        <p:txBody>
          <a:bodyPr lIns="0" tIns="0" rIns="0" bIns="0" rtlCol="0" anchor="t">
            <a:spAutoFit/>
          </a:bodyPr>
          <a:lstStyle/>
          <a:p>
            <a:pPr marL="0" lvl="0" indent="0" algn="ctr">
              <a:lnSpc>
                <a:spcPts val="2075"/>
              </a:lnSpc>
              <a:spcBef>
                <a:spcPct val="0"/>
              </a:spcBef>
            </a:pPr>
            <a:r>
              <a:rPr lang="en-US" sz="2075" spc="103" dirty="0">
                <a:solidFill>
                  <a:srgbClr val="020301"/>
                </a:solidFill>
                <a:latin typeface="Montserrat Semi-Bold"/>
              </a:rPr>
              <a:t>Tableau Link</a:t>
            </a:r>
            <a:endParaRPr lang="en-US" sz="2075" u="none" spc="103" dirty="0">
              <a:solidFill>
                <a:srgbClr val="020301"/>
              </a:solidFill>
              <a:latin typeface="Montserrat Semi-Bold"/>
            </a:endParaRPr>
          </a:p>
        </p:txBody>
      </p:sp>
      <p:sp>
        <p:nvSpPr>
          <p:cNvPr id="9" name="TextBox 9"/>
          <p:cNvSpPr txBox="1"/>
          <p:nvPr/>
        </p:nvSpPr>
        <p:spPr>
          <a:xfrm>
            <a:off x="3935516" y="7307624"/>
            <a:ext cx="10344059" cy="592663"/>
          </a:xfrm>
          <a:prstGeom prst="rect">
            <a:avLst/>
          </a:prstGeom>
        </p:spPr>
        <p:txBody>
          <a:bodyPr wrap="square" lIns="0" tIns="0" rIns="0" bIns="0" rtlCol="0" anchor="t">
            <a:spAutoFit/>
          </a:bodyPr>
          <a:lstStyle/>
          <a:p>
            <a:pPr marL="0" lvl="0" indent="0" algn="ctr">
              <a:lnSpc>
                <a:spcPts val="2387"/>
              </a:lnSpc>
              <a:spcBef>
                <a:spcPct val="0"/>
              </a:spcBef>
            </a:pPr>
            <a:r>
              <a:rPr lang="en-US" sz="1705" u="none" dirty="0">
                <a:solidFill>
                  <a:srgbClr val="020301"/>
                </a:solidFill>
                <a:latin typeface="Montserrat"/>
              </a:rPr>
              <a:t>https://public.tableau.com/app/profile/anand.ramaswamy/viz/GroceryStoreDataVisualization/DayWiseTrend</a:t>
            </a:r>
          </a:p>
        </p:txBody>
      </p:sp>
      <p:sp>
        <p:nvSpPr>
          <p:cNvPr id="12" name="TextBox 12"/>
          <p:cNvSpPr txBox="1"/>
          <p:nvPr/>
        </p:nvSpPr>
        <p:spPr>
          <a:xfrm>
            <a:off x="3187432" y="3766220"/>
            <a:ext cx="11913136" cy="336952"/>
          </a:xfrm>
          <a:prstGeom prst="rect">
            <a:avLst/>
          </a:prstGeom>
        </p:spPr>
        <p:txBody>
          <a:bodyPr lIns="0" tIns="0" rIns="0" bIns="0" rtlCol="0" anchor="t">
            <a:spAutoFit/>
          </a:bodyPr>
          <a:lstStyle/>
          <a:p>
            <a:pPr algn="ctr">
              <a:lnSpc>
                <a:spcPts val="2928"/>
              </a:lnSpc>
            </a:pPr>
            <a:r>
              <a:rPr lang="en-US" sz="1830" dirty="0">
                <a:solidFill>
                  <a:srgbClr val="100F0D"/>
                </a:solidFill>
                <a:latin typeface="Montserrat"/>
              </a:rPr>
              <a:t> Milestone 2 MRA Project – Market Basket Analysis</a:t>
            </a:r>
          </a:p>
        </p:txBody>
      </p:sp>
      <p:grpSp>
        <p:nvGrpSpPr>
          <p:cNvPr id="13" name="Group 13"/>
          <p:cNvGrpSpPr/>
          <p:nvPr/>
        </p:nvGrpSpPr>
        <p:grpSpPr>
          <a:xfrm>
            <a:off x="-998121" y="6786976"/>
            <a:ext cx="4498144" cy="4498144"/>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15" name="Group 15"/>
          <p:cNvGrpSpPr/>
          <p:nvPr/>
        </p:nvGrpSpPr>
        <p:grpSpPr>
          <a:xfrm>
            <a:off x="16400997" y="-579074"/>
            <a:ext cx="2529631" cy="2529631"/>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17" name="Group 17"/>
          <p:cNvGrpSpPr/>
          <p:nvPr/>
        </p:nvGrpSpPr>
        <p:grpSpPr>
          <a:xfrm>
            <a:off x="4079478" y="1028700"/>
            <a:ext cx="1345513" cy="1345513"/>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9" name="Group 19"/>
          <p:cNvGrpSpPr/>
          <p:nvPr/>
        </p:nvGrpSpPr>
        <p:grpSpPr>
          <a:xfrm>
            <a:off x="15294933" y="7427174"/>
            <a:ext cx="2656632" cy="2656632"/>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21" name="Group 21"/>
          <p:cNvGrpSpPr/>
          <p:nvPr/>
        </p:nvGrpSpPr>
        <p:grpSpPr>
          <a:xfrm>
            <a:off x="15898187" y="944937"/>
            <a:ext cx="1005621" cy="1005621"/>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1743" b="35396"/>
          <a:stretch>
            <a:fillRect/>
          </a:stretch>
        </p:blipFill>
        <p:spPr>
          <a:xfrm>
            <a:off x="-212182" y="-3086100"/>
            <a:ext cx="19202503" cy="6769090"/>
          </a:xfrm>
          <a:prstGeom prst="rect">
            <a:avLst/>
          </a:prstGeom>
        </p:spPr>
      </p:pic>
      <p:grpSp>
        <p:nvGrpSpPr>
          <p:cNvPr id="3" name="Group 3"/>
          <p:cNvGrpSpPr/>
          <p:nvPr/>
        </p:nvGrpSpPr>
        <p:grpSpPr>
          <a:xfrm>
            <a:off x="-998121" y="8113990"/>
            <a:ext cx="3171130" cy="3171130"/>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5" name="Group 5"/>
          <p:cNvGrpSpPr/>
          <p:nvPr/>
        </p:nvGrpSpPr>
        <p:grpSpPr>
          <a:xfrm>
            <a:off x="827497" y="3010234"/>
            <a:ext cx="1345513" cy="1345513"/>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7" name="Group 7"/>
          <p:cNvGrpSpPr/>
          <p:nvPr/>
        </p:nvGrpSpPr>
        <p:grpSpPr>
          <a:xfrm>
            <a:off x="15850901" y="7983141"/>
            <a:ext cx="2100664" cy="2100664"/>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7" name="TextBox 17"/>
          <p:cNvSpPr txBox="1"/>
          <p:nvPr/>
        </p:nvSpPr>
        <p:spPr>
          <a:xfrm>
            <a:off x="1662740" y="5627170"/>
            <a:ext cx="3900674" cy="615553"/>
          </a:xfrm>
          <a:prstGeom prst="rect">
            <a:avLst/>
          </a:prstGeom>
        </p:spPr>
        <p:txBody>
          <a:bodyPr lIns="0" tIns="0" rIns="0" bIns="0" rtlCol="0" anchor="t">
            <a:spAutoFit/>
          </a:bodyPr>
          <a:lstStyle/>
          <a:p>
            <a:pPr marL="0" lvl="0" indent="0" algn="l">
              <a:lnSpc>
                <a:spcPts val="4808"/>
              </a:lnSpc>
              <a:spcBef>
                <a:spcPct val="0"/>
              </a:spcBef>
            </a:pPr>
            <a:r>
              <a:rPr lang="en-US" sz="4579" spc="54" dirty="0">
                <a:solidFill>
                  <a:srgbClr val="100F0D"/>
                </a:solidFill>
                <a:latin typeface="Montserrat Semi-Bold Bold"/>
              </a:rPr>
              <a:t>CONTENTS</a:t>
            </a:r>
            <a:endParaRPr lang="en-US" sz="4579" u="none" spc="54" dirty="0">
              <a:solidFill>
                <a:srgbClr val="100F0D"/>
              </a:solidFill>
              <a:latin typeface="Montserrat Semi-Bold Bold"/>
            </a:endParaRPr>
          </a:p>
        </p:txBody>
      </p:sp>
      <p:sp>
        <p:nvSpPr>
          <p:cNvPr id="9" name="TextBox 8">
            <a:extLst>
              <a:ext uri="{FF2B5EF4-FFF2-40B4-BE49-F238E27FC236}">
                <a16:creationId xmlns:a16="http://schemas.microsoft.com/office/drawing/2014/main" id="{528D127D-7DDF-F022-8E59-25E8FE3123BD}"/>
              </a:ext>
            </a:extLst>
          </p:cNvPr>
          <p:cNvSpPr txBox="1"/>
          <p:nvPr/>
        </p:nvSpPr>
        <p:spPr>
          <a:xfrm>
            <a:off x="8452046" y="4100691"/>
            <a:ext cx="8991600" cy="6186309"/>
          </a:xfrm>
          <a:prstGeom prst="rect">
            <a:avLst/>
          </a:prstGeom>
          <a:noFill/>
        </p:spPr>
        <p:txBody>
          <a:bodyPr wrap="square" rtlCol="0">
            <a:spAutoFit/>
          </a:bodyPr>
          <a:lstStyle/>
          <a:p>
            <a:pPr marL="285750" indent="-285750">
              <a:buFont typeface="Wingdings" panose="05000000000000000000" pitchFamily="2" charset="2"/>
              <a:buChar char="v"/>
            </a:pPr>
            <a:r>
              <a:rPr lang="en-IN" dirty="0"/>
              <a:t>PROBLEM STATEMENT</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DATA SUMMARY</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EXPLORATORY DATA ANALYSIS</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MARKET BASKET ANALYSIS</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ASSOCIATION RULE</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KNIME WORKFLOW</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THRESHOLD VALUES OF LIFT VALUES, SUPPORT AND CONFIDENCE</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LIFT VALUES, SUPPORT AND CONFIDENCE</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ASSOCIATION RULE IN TABULAR FORM</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ANALYSIS REPORT</a:t>
            </a:r>
          </a:p>
          <a:p>
            <a:pPr marL="285750" indent="-285750">
              <a:buFont typeface="Wingdings" panose="05000000000000000000" pitchFamily="2" charset="2"/>
              <a:buChar char="v"/>
            </a:pPr>
            <a:endParaRPr lang="en-IN" dirty="0"/>
          </a:p>
          <a:p>
            <a:pPr marL="285750" indent="-285750">
              <a:buFont typeface="Wingdings" panose="05000000000000000000" pitchFamily="2" charset="2"/>
              <a:buChar char="v"/>
            </a:pPr>
            <a:r>
              <a:rPr lang="en-IN" dirty="0"/>
              <a:t>SOLUTION</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414128"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952068" y="2058418"/>
            <a:ext cx="5571092" cy="1231106"/>
          </a:xfrm>
          <a:prstGeom prst="rect">
            <a:avLst/>
          </a:prstGeom>
        </p:spPr>
        <p:txBody>
          <a:bodyPr lIns="0" tIns="0" rIns="0" bIns="0" rtlCol="0" anchor="t">
            <a:spAutoFit/>
          </a:bodyPr>
          <a:lstStyle/>
          <a:p>
            <a:pPr marL="0" lvl="0" indent="0">
              <a:lnSpc>
                <a:spcPts val="4808"/>
              </a:lnSpc>
              <a:spcBef>
                <a:spcPct val="0"/>
              </a:spcBef>
            </a:pPr>
            <a:r>
              <a:rPr lang="en-US" sz="4579" spc="54" dirty="0">
                <a:solidFill>
                  <a:srgbClr val="100F0D"/>
                </a:solidFill>
                <a:latin typeface="Montserrat Semi-Bold Bold"/>
              </a:rPr>
              <a:t>PROBLEM STATEMENT</a:t>
            </a:r>
            <a:endParaRPr lang="en-US" sz="4579" u="none" spc="54" dirty="0">
              <a:solidFill>
                <a:srgbClr val="100F0D"/>
              </a:solidFill>
              <a:latin typeface="Montserrat Semi-Bold Bold"/>
            </a:endParaRPr>
          </a:p>
        </p:txBody>
      </p:sp>
      <p:sp>
        <p:nvSpPr>
          <p:cNvPr id="6" name="TextBox 6"/>
          <p:cNvSpPr txBox="1"/>
          <p:nvPr/>
        </p:nvSpPr>
        <p:spPr>
          <a:xfrm>
            <a:off x="1952068" y="3702087"/>
            <a:ext cx="5472489" cy="283947"/>
          </a:xfrm>
          <a:prstGeom prst="rect">
            <a:avLst/>
          </a:prstGeom>
        </p:spPr>
        <p:txBody>
          <a:bodyPr lIns="0" tIns="0" rIns="0" bIns="0" rtlCol="0" anchor="t">
            <a:spAutoFit/>
          </a:bodyPr>
          <a:lstStyle/>
          <a:p>
            <a:pPr marL="0" lvl="0" indent="0">
              <a:lnSpc>
                <a:spcPts val="2184"/>
              </a:lnSpc>
              <a:spcBef>
                <a:spcPct val="0"/>
              </a:spcBef>
            </a:pPr>
            <a:r>
              <a:rPr lang="en-US" sz="2184" spc="109" dirty="0">
                <a:solidFill>
                  <a:srgbClr val="FFD230"/>
                </a:solidFill>
                <a:latin typeface="Montserrat Semi-Bold"/>
              </a:rPr>
              <a:t>GROCERY STORE DATA</a:t>
            </a:r>
            <a:endParaRPr lang="en-US" sz="2184" u="none" spc="109" dirty="0">
              <a:solidFill>
                <a:srgbClr val="FFD230"/>
              </a:solidFill>
              <a:latin typeface="Montserrat Semi-Bold"/>
            </a:endParaRPr>
          </a:p>
        </p:txBody>
      </p:sp>
      <p:grpSp>
        <p:nvGrpSpPr>
          <p:cNvPr id="9" name="Group 9"/>
          <p:cNvGrpSpPr/>
          <p:nvPr/>
        </p:nvGrpSpPr>
        <p:grpSpPr>
          <a:xfrm>
            <a:off x="8679358" y="0"/>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1952068" y="4621290"/>
            <a:ext cx="6244509" cy="2968120"/>
          </a:xfrm>
          <a:prstGeom prst="rect">
            <a:avLst/>
          </a:prstGeom>
        </p:spPr>
        <p:txBody>
          <a:bodyPr lIns="0" tIns="0" rIns="0" bIns="0" rtlCol="0" anchor="t">
            <a:spAutoFit/>
          </a:bodyPr>
          <a:lstStyle/>
          <a:p>
            <a:pPr>
              <a:lnSpc>
                <a:spcPts val="2559"/>
              </a:lnSpc>
            </a:pPr>
            <a:r>
              <a:rPr lang="en-US" sz="1599" dirty="0">
                <a:solidFill>
                  <a:srgbClr val="100F0D"/>
                </a:solidFill>
                <a:latin typeface="Montserrat"/>
              </a:rPr>
              <a:t>A Grocery Store shared the transactional data with you. Your job is to identify the most popular combos that can be suggested to the Grocery Store chain after a thorough analysis of the most commonly occurring sets of items in the customer orders. The Store doesn’t have any combo offers. Can you suggest the best combos &amp; offers?</a:t>
            </a:r>
          </a:p>
          <a:p>
            <a:pPr>
              <a:lnSpc>
                <a:spcPts val="2559"/>
              </a:lnSpc>
            </a:pPr>
            <a:endParaRPr lang="en-US" sz="1599" dirty="0">
              <a:solidFill>
                <a:srgbClr val="100F0D"/>
              </a:solidFill>
              <a:latin typeface="Montserrat"/>
            </a:endParaRPr>
          </a:p>
          <a:p>
            <a:pPr>
              <a:lnSpc>
                <a:spcPts val="2559"/>
              </a:lnSpc>
            </a:pPr>
            <a:r>
              <a:rPr lang="en-IN" sz="1599" dirty="0">
                <a:solidFill>
                  <a:srgbClr val="100F0D"/>
                </a:solidFill>
                <a:latin typeface="Montserrat"/>
              </a:rPr>
              <a:t>Grocery Store Data: </a:t>
            </a:r>
            <a:r>
              <a:rPr lang="en-IN" sz="1599" dirty="0">
                <a:solidFill>
                  <a:srgbClr val="100F0D"/>
                </a:solidFill>
                <a:latin typeface="Montserrat"/>
                <a:hlinkClick r:id="rId2" tooltip="dataset_group.csv">
                  <a:extLst>
                    <a:ext uri="{A12FA001-AC4F-418D-AE19-62706E023703}">
                      <ahyp:hlinkClr xmlns:ahyp="http://schemas.microsoft.com/office/drawing/2018/hyperlinkcolor" val="tx"/>
                    </a:ext>
                  </a:extLst>
                </a:hlinkClick>
              </a:rPr>
              <a:t>dataset_group.csv</a:t>
            </a: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15" name="Picture 14">
            <a:extLst>
              <a:ext uri="{FF2B5EF4-FFF2-40B4-BE49-F238E27FC236}">
                <a16:creationId xmlns:a16="http://schemas.microsoft.com/office/drawing/2014/main" id="{CAF92DE5-03ED-43FA-570C-11EC5419E2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6918" y="990598"/>
            <a:ext cx="9014802" cy="8305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984" t="10187" r="4503" b="11706"/>
          <a:stretch>
            <a:fillRect/>
          </a:stretch>
        </p:blipFill>
        <p:spPr>
          <a:xfrm>
            <a:off x="-152400" y="0"/>
            <a:ext cx="18288000" cy="10287000"/>
          </a:xfrm>
          <a:prstGeom prst="rect">
            <a:avLst/>
          </a:prstGeom>
        </p:spPr>
      </p:pic>
      <p:grpSp>
        <p:nvGrpSpPr>
          <p:cNvPr id="3" name="Group 3"/>
          <p:cNvGrpSpPr/>
          <p:nvPr/>
        </p:nvGrpSpPr>
        <p:grpSpPr>
          <a:xfrm>
            <a:off x="-820535" y="8267595"/>
            <a:ext cx="2482203" cy="2482203"/>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5" name="Group 5"/>
          <p:cNvGrpSpPr/>
          <p:nvPr/>
        </p:nvGrpSpPr>
        <p:grpSpPr>
          <a:xfrm>
            <a:off x="15453493" y="652032"/>
            <a:ext cx="2412547" cy="2412547"/>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D3447"/>
            </a:solidFill>
          </p:spPr>
        </p:sp>
      </p:grpSp>
      <p:grpSp>
        <p:nvGrpSpPr>
          <p:cNvPr id="7" name="Group 7"/>
          <p:cNvGrpSpPr/>
          <p:nvPr/>
        </p:nvGrpSpPr>
        <p:grpSpPr>
          <a:xfrm>
            <a:off x="-820535" y="-1007180"/>
            <a:ext cx="4071759" cy="4071759"/>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9" name="Group 9"/>
          <p:cNvGrpSpPr/>
          <p:nvPr/>
        </p:nvGrpSpPr>
        <p:grpSpPr>
          <a:xfrm>
            <a:off x="14782800" y="6591300"/>
            <a:ext cx="5373977" cy="5373977"/>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1" name="TextBox 11"/>
          <p:cNvSpPr txBox="1"/>
          <p:nvPr/>
        </p:nvSpPr>
        <p:spPr>
          <a:xfrm>
            <a:off x="1656130" y="901699"/>
            <a:ext cx="8800128" cy="962513"/>
          </a:xfrm>
          <a:prstGeom prst="rect">
            <a:avLst/>
          </a:prstGeom>
        </p:spPr>
        <p:txBody>
          <a:bodyPr lIns="0" tIns="0" rIns="0" bIns="0" rtlCol="0" anchor="t">
            <a:spAutoFit/>
          </a:bodyPr>
          <a:lstStyle/>
          <a:p>
            <a:pPr marL="0" lvl="0" indent="0" algn="ctr">
              <a:lnSpc>
                <a:spcPts val="7300"/>
              </a:lnSpc>
              <a:spcBef>
                <a:spcPct val="0"/>
              </a:spcBef>
            </a:pPr>
            <a:r>
              <a:rPr lang="en-US" sz="6953" u="none" spc="83" dirty="0">
                <a:solidFill>
                  <a:srgbClr val="100F0D"/>
                </a:solidFill>
                <a:latin typeface="Montserrat Semi-Bold Bold"/>
              </a:rPr>
              <a:t>DATA SUMMARY</a:t>
            </a:r>
          </a:p>
        </p:txBody>
      </p:sp>
      <p:sp>
        <p:nvSpPr>
          <p:cNvPr id="12" name="TextBox 12"/>
          <p:cNvSpPr txBox="1"/>
          <p:nvPr/>
        </p:nvSpPr>
        <p:spPr>
          <a:xfrm>
            <a:off x="1981200" y="3093889"/>
            <a:ext cx="11913136" cy="2940228"/>
          </a:xfrm>
          <a:prstGeom prst="rect">
            <a:avLst/>
          </a:prstGeom>
        </p:spPr>
        <p:txBody>
          <a:bodyPr lIns="0" tIns="0" rIns="0" bIns="0" rtlCol="0" anchor="t">
            <a:spAutoFit/>
          </a:bodyPr>
          <a:lstStyle/>
          <a:p>
            <a:pPr>
              <a:lnSpc>
                <a:spcPts val="2928"/>
              </a:lnSpc>
            </a:pPr>
            <a:endParaRPr lang="en-US" sz="2400" dirty="0">
              <a:solidFill>
                <a:srgbClr val="100F0D"/>
              </a:solidFill>
              <a:latin typeface="Montserrat"/>
            </a:endParaRPr>
          </a:p>
          <a:p>
            <a:pPr indent="-285750">
              <a:lnSpc>
                <a:spcPts val="2928"/>
              </a:lnSpc>
              <a:buFont typeface="Arial" panose="020B0604020202020204" pitchFamily="34" charset="0"/>
              <a:buChar char="•"/>
            </a:pPr>
            <a:r>
              <a:rPr lang="en-US" sz="2400" dirty="0">
                <a:solidFill>
                  <a:srgbClr val="100F0D"/>
                </a:solidFill>
                <a:latin typeface="Montserrat"/>
              </a:rPr>
              <a:t>The data is about an Grocery store. They have provided the data collected of  transactions for 2 years and 2 months.</a:t>
            </a:r>
          </a:p>
          <a:p>
            <a:pPr indent="-285750">
              <a:lnSpc>
                <a:spcPts val="2928"/>
              </a:lnSpc>
              <a:buFont typeface="Arial" panose="020B0604020202020204" pitchFamily="34" charset="0"/>
              <a:buChar char="•"/>
            </a:pPr>
            <a:endParaRPr lang="en-US" sz="2400" dirty="0">
              <a:solidFill>
                <a:srgbClr val="100F0D"/>
              </a:solidFill>
              <a:latin typeface="Montserrat"/>
            </a:endParaRPr>
          </a:p>
          <a:p>
            <a:pPr indent="-285750">
              <a:lnSpc>
                <a:spcPts val="2928"/>
              </a:lnSpc>
              <a:buFont typeface="Arial" panose="020B0604020202020204" pitchFamily="34" charset="0"/>
              <a:buChar char="•"/>
            </a:pPr>
            <a:r>
              <a:rPr lang="en-US" sz="2400" dirty="0">
                <a:solidFill>
                  <a:srgbClr val="100F0D"/>
                </a:solidFill>
                <a:latin typeface="Montserrat"/>
              </a:rPr>
              <a:t>The data has 20641 entries (0 To 20640) of rows and 3 columns.</a:t>
            </a:r>
          </a:p>
          <a:p>
            <a:pPr>
              <a:lnSpc>
                <a:spcPts val="2928"/>
              </a:lnSpc>
            </a:pPr>
            <a:r>
              <a:rPr lang="en-US" sz="2400" dirty="0">
                <a:solidFill>
                  <a:srgbClr val="100F0D"/>
                </a:solidFill>
                <a:latin typeface="Montserrat"/>
              </a:rPr>
              <a:t> </a:t>
            </a:r>
          </a:p>
          <a:p>
            <a:pPr indent="-285750">
              <a:lnSpc>
                <a:spcPts val="2928"/>
              </a:lnSpc>
              <a:buFont typeface="Arial" panose="020B0604020202020204" pitchFamily="34" charset="0"/>
              <a:buChar char="•"/>
            </a:pPr>
            <a:r>
              <a:rPr lang="en-US" sz="2400" dirty="0">
                <a:solidFill>
                  <a:srgbClr val="100F0D"/>
                </a:solidFill>
                <a:latin typeface="Montserrat"/>
              </a:rPr>
              <a:t>The data has 2 object data type and 1 integer data type.</a:t>
            </a:r>
          </a:p>
          <a:p>
            <a:pPr algn="ctr">
              <a:lnSpc>
                <a:spcPts val="2928"/>
              </a:lnSpc>
            </a:pPr>
            <a:endParaRPr lang="en-US" sz="1830" dirty="0">
              <a:solidFill>
                <a:srgbClr val="100F0D"/>
              </a:solidFill>
              <a:latin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1241603" y="2392136"/>
            <a:ext cx="5472489" cy="564257"/>
          </a:xfrm>
          <a:prstGeom prst="rect">
            <a:avLst/>
          </a:prstGeom>
        </p:spPr>
        <p:txBody>
          <a:bodyPr lIns="0" tIns="0" rIns="0" bIns="0" rtlCol="0" anchor="t">
            <a:spAutoFit/>
          </a:bodyPr>
          <a:lstStyle/>
          <a:p>
            <a:pPr>
              <a:lnSpc>
                <a:spcPts val="2184"/>
              </a:lnSpc>
              <a:spcBef>
                <a:spcPct val="0"/>
              </a:spcBef>
            </a:pPr>
            <a:r>
              <a:rPr lang="en-US" sz="2184" spc="109" dirty="0">
                <a:solidFill>
                  <a:srgbClr val="FFD230"/>
                </a:solidFill>
                <a:latin typeface="Montserrat Semi-Bold"/>
              </a:rPr>
              <a:t>PRODUCT ORDERED</a:t>
            </a: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944970" y="3112157"/>
            <a:ext cx="5181600" cy="4968668"/>
          </a:xfrm>
          <a:prstGeom prst="rect">
            <a:avLst/>
          </a:prstGeom>
        </p:spPr>
        <p:txBody>
          <a:bodyPr wrap="square" lIns="0" tIns="0" rIns="0" bIns="0" rtlCol="0" anchor="t">
            <a:spAutoFit/>
          </a:bodyPr>
          <a:lstStyle/>
          <a:p>
            <a:pPr>
              <a:lnSpc>
                <a:spcPts val="2559"/>
              </a:lnSpc>
            </a:pPr>
            <a:endParaRPr lang="en-IN" sz="1599" dirty="0">
              <a:solidFill>
                <a:srgbClr val="100F0D"/>
              </a:solidFill>
              <a:latin typeface="Montserrat"/>
            </a:endParaRPr>
          </a:p>
          <a:p>
            <a:pPr indent="-285750">
              <a:lnSpc>
                <a:spcPts val="2559"/>
              </a:lnSpc>
              <a:buFont typeface="Arial" panose="020B0604020202020204" pitchFamily="34" charset="0"/>
              <a:buChar char="•"/>
            </a:pPr>
            <a:r>
              <a:rPr lang="en-IN" sz="2400" dirty="0">
                <a:solidFill>
                  <a:srgbClr val="100F0D"/>
                </a:solidFill>
                <a:latin typeface="Montserrat"/>
              </a:rPr>
              <a:t>It is evident that Poultry has been ordered the highest with 480 followed by ice cream with 454 orders.</a:t>
            </a: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r>
              <a:rPr lang="en-IN" sz="2400" dirty="0">
                <a:solidFill>
                  <a:srgbClr val="100F0D"/>
                </a:solidFill>
                <a:latin typeface="Montserrat"/>
              </a:rPr>
              <a:t>The lowest is hand soap 394 orders  and sandwich loaves with 398 orders.</a:t>
            </a:r>
          </a:p>
          <a:p>
            <a:pPr>
              <a:lnSpc>
                <a:spcPts val="2559"/>
              </a:lnSpc>
            </a:pPr>
            <a:endParaRPr lang="en-IN" sz="2400" dirty="0">
              <a:solidFill>
                <a:srgbClr val="100F0D"/>
              </a:solidFill>
              <a:latin typeface="Montserrat"/>
            </a:endParaRPr>
          </a:p>
          <a:p>
            <a:pPr indent="-285750">
              <a:lnSpc>
                <a:spcPts val="2559"/>
              </a:lnSpc>
              <a:buFont typeface="Arial" panose="020B0604020202020204" pitchFamily="34" charset="0"/>
              <a:buChar char="•"/>
            </a:pPr>
            <a:r>
              <a:rPr lang="en-IN" sz="2400" dirty="0">
                <a:solidFill>
                  <a:srgbClr val="100F0D"/>
                </a:solidFill>
                <a:latin typeface="Montserrat"/>
              </a:rPr>
              <a:t>The milk, soap, coffee/tea, soda, cheese are more or less holds the same amount of orders.</a:t>
            </a: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7" name="Picture 6">
            <a:extLst>
              <a:ext uri="{FF2B5EF4-FFF2-40B4-BE49-F238E27FC236}">
                <a16:creationId xmlns:a16="http://schemas.microsoft.com/office/drawing/2014/main" id="{4EB8726B-13B9-CFD6-6EEE-04D7A171F2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5174" y="1714500"/>
            <a:ext cx="11690486" cy="7010400"/>
          </a:xfrm>
          <a:prstGeom prst="rect">
            <a:avLst/>
          </a:prstGeom>
        </p:spPr>
      </p:pic>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76568" y="640683"/>
            <a:ext cx="555803" cy="825467"/>
          </a:xfrm>
          <a:prstGeom prst="rect">
            <a:avLst/>
          </a:prstGeom>
        </p:spPr>
      </p:pic>
    </p:spTree>
    <p:extLst>
      <p:ext uri="{BB962C8B-B14F-4D97-AF65-F5344CB8AC3E}">
        <p14:creationId xmlns:p14="http://schemas.microsoft.com/office/powerpoint/2010/main" val="2823148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724972" y="1983643"/>
            <a:ext cx="5472489" cy="1128514"/>
          </a:xfrm>
          <a:prstGeom prst="rect">
            <a:avLst/>
          </a:prstGeom>
        </p:spPr>
        <p:txBody>
          <a:bodyPr lIns="0" tIns="0" rIns="0" bIns="0" rtlCol="0" anchor="t">
            <a:spAutoFit/>
          </a:bodyPr>
          <a:lstStyle/>
          <a:p>
            <a:pPr>
              <a:lnSpc>
                <a:spcPts val="2184"/>
              </a:lnSpc>
              <a:spcBef>
                <a:spcPct val="0"/>
              </a:spcBef>
            </a:pPr>
            <a:r>
              <a:rPr lang="en-US" sz="2184" spc="109" dirty="0">
                <a:solidFill>
                  <a:srgbClr val="FFD230"/>
                </a:solidFill>
                <a:latin typeface="Montserrat Semi-Bold"/>
              </a:rPr>
              <a:t>PRODUCT PURCHASED QUARTERLY FOR 2018, 2019 AND 2020</a:t>
            </a: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95475" y="4010498"/>
            <a:ext cx="5181600" cy="2968120"/>
          </a:xfrm>
          <a:prstGeom prst="rect">
            <a:avLst/>
          </a:prstGeom>
        </p:spPr>
        <p:txBody>
          <a:bodyPr wrap="square" lIns="0" tIns="0" rIns="0" bIns="0" rtlCol="0" anchor="t">
            <a:spAutoFit/>
          </a:bodyPr>
          <a:lstStyle/>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r>
              <a:rPr lang="en-US" sz="2400" dirty="0">
                <a:solidFill>
                  <a:srgbClr val="100F0D"/>
                </a:solidFill>
                <a:latin typeface="Montserrat"/>
              </a:rPr>
              <a:t>The transaction report doesn’t have data of 4th Quarter for each year .Other wise the most transact year is 2019 Q3 followed by 2019 Q2. </a:t>
            </a: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76568" y="640683"/>
            <a:ext cx="555803" cy="825467"/>
          </a:xfrm>
          <a:prstGeom prst="rect">
            <a:avLst/>
          </a:prstGeom>
        </p:spPr>
      </p:pic>
      <p:pic>
        <p:nvPicPr>
          <p:cNvPr id="14" name="Picture 13">
            <a:extLst>
              <a:ext uri="{FF2B5EF4-FFF2-40B4-BE49-F238E27FC236}">
                <a16:creationId xmlns:a16="http://schemas.microsoft.com/office/drawing/2014/main" id="{1F3FD116-1CAB-A300-19B1-7DECCE063F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3936" y="1524198"/>
            <a:ext cx="11873063" cy="7449852"/>
          </a:xfrm>
          <a:prstGeom prst="rect">
            <a:avLst/>
          </a:prstGeom>
        </p:spPr>
      </p:pic>
    </p:spTree>
    <p:extLst>
      <p:ext uri="{BB962C8B-B14F-4D97-AF65-F5344CB8AC3E}">
        <p14:creationId xmlns:p14="http://schemas.microsoft.com/office/powerpoint/2010/main" val="3758097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533685" y="1771551"/>
            <a:ext cx="5472489" cy="1128514"/>
          </a:xfrm>
          <a:prstGeom prst="rect">
            <a:avLst/>
          </a:prstGeom>
        </p:spPr>
        <p:txBody>
          <a:bodyPr lIns="0" tIns="0" rIns="0" bIns="0" rtlCol="0" anchor="t">
            <a:spAutoFit/>
          </a:bodyPr>
          <a:lstStyle/>
          <a:p>
            <a:pPr>
              <a:lnSpc>
                <a:spcPts val="2184"/>
              </a:lnSpc>
              <a:spcBef>
                <a:spcPct val="0"/>
              </a:spcBef>
            </a:pPr>
            <a:endParaRPr lang="en-US" sz="2184" spc="109" dirty="0">
              <a:solidFill>
                <a:srgbClr val="FFD230"/>
              </a:solidFill>
              <a:latin typeface="Montserrat Semi-Bold"/>
            </a:endParaRPr>
          </a:p>
          <a:p>
            <a:pPr>
              <a:lnSpc>
                <a:spcPts val="2184"/>
              </a:lnSpc>
              <a:spcBef>
                <a:spcPct val="0"/>
              </a:spcBef>
            </a:pPr>
            <a:r>
              <a:rPr lang="en-US" sz="2184" spc="109" dirty="0">
                <a:solidFill>
                  <a:srgbClr val="FFD230"/>
                </a:solidFill>
                <a:latin typeface="Montserrat Semi-Bold"/>
              </a:rPr>
              <a:t>Yearly Orders and its Trends</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42250" y="2465878"/>
            <a:ext cx="5181600" cy="7636065"/>
          </a:xfrm>
          <a:prstGeom prst="rect">
            <a:avLst/>
          </a:prstGeom>
        </p:spPr>
        <p:txBody>
          <a:bodyPr wrap="square" lIns="0" tIns="0" rIns="0" bIns="0" rtlCol="0" anchor="t">
            <a:spAutoFit/>
          </a:bodyPr>
          <a:lstStyle/>
          <a:p>
            <a:pPr>
              <a:lnSpc>
                <a:spcPts val="2559"/>
              </a:lnSpc>
            </a:pPr>
            <a:endParaRPr lang="en-IN" sz="2400" dirty="0">
              <a:solidFill>
                <a:srgbClr val="100F0D"/>
              </a:solidFill>
              <a:latin typeface="Montserrat"/>
            </a:endParaRPr>
          </a:p>
          <a:p>
            <a:pPr>
              <a:lnSpc>
                <a:spcPts val="2559"/>
              </a:lnSpc>
            </a:pPr>
            <a:endParaRPr lang="en-US" sz="2184" spc="109" dirty="0">
              <a:solidFill>
                <a:srgbClr val="FFD230"/>
              </a:solidFill>
              <a:latin typeface="Montserrat Semi-Bold"/>
            </a:endParaRPr>
          </a:p>
          <a:p>
            <a:pPr indent="-285750">
              <a:lnSpc>
                <a:spcPts val="2559"/>
              </a:lnSpc>
              <a:buFont typeface="Arial" panose="020B0604020202020204" pitchFamily="34" charset="0"/>
              <a:buChar char="•"/>
            </a:pPr>
            <a:r>
              <a:rPr lang="en-IN" sz="2400" dirty="0">
                <a:solidFill>
                  <a:srgbClr val="100F0D"/>
                </a:solidFill>
                <a:latin typeface="Montserrat"/>
              </a:rPr>
              <a:t>The total number of orders are highest in the year 2018.</a:t>
            </a:r>
          </a:p>
          <a:p>
            <a:pPr indent="-285750">
              <a:lnSpc>
                <a:spcPts val="2559"/>
              </a:lnSpc>
              <a:buFont typeface="Arial" panose="020B0604020202020204" pitchFamily="34" charset="0"/>
              <a:buChar char="•"/>
            </a:pPr>
            <a:r>
              <a:rPr lang="en-IN" sz="2400" dirty="0">
                <a:solidFill>
                  <a:srgbClr val="100F0D"/>
                </a:solidFill>
                <a:latin typeface="Montserrat"/>
              </a:rPr>
              <a:t>Followed by 507 orders in 2019.</a:t>
            </a:r>
          </a:p>
          <a:p>
            <a:pPr indent="-285750">
              <a:lnSpc>
                <a:spcPts val="2559"/>
              </a:lnSpc>
              <a:buFont typeface="Arial" panose="020B0604020202020204" pitchFamily="34" charset="0"/>
              <a:buChar char="•"/>
            </a:pPr>
            <a:r>
              <a:rPr lang="en-IN" sz="2400" dirty="0">
                <a:solidFill>
                  <a:srgbClr val="100F0D"/>
                </a:solidFill>
                <a:latin typeface="Montserrat"/>
              </a:rPr>
              <a:t>2020 has registered only 99 orders. As only two months data is given in the data set , this might be a reason for low order count.</a:t>
            </a:r>
          </a:p>
          <a:p>
            <a:pPr indent="-285750">
              <a:lnSpc>
                <a:spcPts val="2559"/>
              </a:lnSpc>
              <a:buFont typeface="Arial" panose="020B0604020202020204" pitchFamily="34" charset="0"/>
              <a:buChar char="•"/>
            </a:pPr>
            <a:r>
              <a:rPr lang="en-IN" sz="2400" dirty="0">
                <a:solidFill>
                  <a:srgbClr val="100F0D"/>
                </a:solidFill>
                <a:latin typeface="Montserrat"/>
              </a:rPr>
              <a:t>Trends shows that the number of orders placed has been decreasing yearly. </a:t>
            </a:r>
          </a:p>
          <a:p>
            <a:pPr indent="-285750">
              <a:lnSpc>
                <a:spcPts val="2559"/>
              </a:lnSpc>
              <a:buFont typeface="Arial" panose="020B0604020202020204" pitchFamily="34" charset="0"/>
              <a:buChar char="•"/>
            </a:pPr>
            <a:r>
              <a:rPr lang="en-IN" sz="2400" dirty="0">
                <a:solidFill>
                  <a:srgbClr val="100F0D"/>
                </a:solidFill>
                <a:latin typeface="Montserrat"/>
              </a:rPr>
              <a:t>Also it shows a downward trend and no forecast has been generated with this data.</a:t>
            </a:r>
          </a:p>
          <a:p>
            <a:pPr indent="-285750">
              <a:lnSpc>
                <a:spcPts val="2559"/>
              </a:lnSpc>
              <a:buFont typeface="Arial" panose="020B0604020202020204" pitchFamily="34" charset="0"/>
              <a:buChar char="•"/>
            </a:pPr>
            <a:r>
              <a:rPr lang="en-IN" sz="2400" dirty="0">
                <a:solidFill>
                  <a:srgbClr val="100F0D"/>
                </a:solidFill>
                <a:latin typeface="Montserrat"/>
              </a:rPr>
              <a:t>The </a:t>
            </a:r>
          </a:p>
          <a:p>
            <a:pPr indent="-285750">
              <a:lnSpc>
                <a:spcPts val="2559"/>
              </a:lnSpc>
              <a:buFont typeface="Arial" panose="020B0604020202020204" pitchFamily="34" charset="0"/>
              <a:buChar char="•"/>
            </a:pPr>
            <a:r>
              <a:rPr lang="en-IN" sz="2400" dirty="0">
                <a:solidFill>
                  <a:srgbClr val="100F0D"/>
                </a:solidFill>
                <a:latin typeface="Montserrat"/>
              </a:rPr>
              <a:t>	R-Squared value is- 0.79476</a:t>
            </a:r>
          </a:p>
          <a:p>
            <a:pPr indent="-285750">
              <a:lnSpc>
                <a:spcPts val="2559"/>
              </a:lnSpc>
              <a:buFont typeface="Arial" panose="020B0604020202020204" pitchFamily="34" charset="0"/>
              <a:buChar char="•"/>
            </a:pPr>
            <a:r>
              <a:rPr lang="en-IN" sz="2400" dirty="0">
                <a:solidFill>
                  <a:srgbClr val="100F0D"/>
                </a:solidFill>
                <a:latin typeface="Montserrat"/>
              </a:rPr>
              <a:t>	P-Value – 0.299317</a:t>
            </a: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76568" y="640683"/>
            <a:ext cx="555803" cy="825467"/>
          </a:xfrm>
          <a:prstGeom prst="rect">
            <a:avLst/>
          </a:prstGeom>
        </p:spPr>
      </p:pic>
      <p:pic>
        <p:nvPicPr>
          <p:cNvPr id="7" name="Picture 6">
            <a:extLst>
              <a:ext uri="{FF2B5EF4-FFF2-40B4-BE49-F238E27FC236}">
                <a16:creationId xmlns:a16="http://schemas.microsoft.com/office/drawing/2014/main" id="{56EAA288-2D26-A72D-985C-86962F6E6F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1013" y="1388525"/>
            <a:ext cx="10752859" cy="3754975"/>
          </a:xfrm>
          <a:prstGeom prst="rect">
            <a:avLst/>
          </a:prstGeom>
        </p:spPr>
      </p:pic>
      <p:pic>
        <p:nvPicPr>
          <p:cNvPr id="16" name="Picture 15">
            <a:extLst>
              <a:ext uri="{FF2B5EF4-FFF2-40B4-BE49-F238E27FC236}">
                <a16:creationId xmlns:a16="http://schemas.microsoft.com/office/drawing/2014/main" id="{15146238-E4AB-F3B4-C237-DF4BD51696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21013" y="5151116"/>
            <a:ext cx="10783339" cy="4495800"/>
          </a:xfrm>
          <a:prstGeom prst="rect">
            <a:avLst/>
          </a:prstGeom>
        </p:spPr>
      </p:pic>
    </p:spTree>
    <p:extLst>
      <p:ext uri="{BB962C8B-B14F-4D97-AF65-F5344CB8AC3E}">
        <p14:creationId xmlns:p14="http://schemas.microsoft.com/office/powerpoint/2010/main" val="2254061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D3447"/>
        </a:solidFill>
        <a:effectLst/>
      </p:bgPr>
    </p:bg>
    <p:spTree>
      <p:nvGrpSpPr>
        <p:cNvPr id="1" name=""/>
        <p:cNvGrpSpPr/>
        <p:nvPr/>
      </p:nvGrpSpPr>
      <p:grpSpPr>
        <a:xfrm>
          <a:off x="0" y="0"/>
          <a:ext cx="0" cy="0"/>
          <a:chOff x="0" y="0"/>
          <a:chExt cx="0" cy="0"/>
        </a:xfrm>
      </p:grpSpPr>
      <p:grpSp>
        <p:nvGrpSpPr>
          <p:cNvPr id="2" name="Group 2"/>
          <p:cNvGrpSpPr/>
          <p:nvPr/>
        </p:nvGrpSpPr>
        <p:grpSpPr>
          <a:xfrm>
            <a:off x="304800" y="328232"/>
            <a:ext cx="11591059" cy="9630535"/>
            <a:chOff x="0" y="0"/>
            <a:chExt cx="3886437" cy="3257737"/>
          </a:xfrm>
        </p:grpSpPr>
        <p:sp>
          <p:nvSpPr>
            <p:cNvPr id="3" name="Freeform 3"/>
            <p:cNvSpPr/>
            <p:nvPr/>
          </p:nvSpPr>
          <p:spPr>
            <a:xfrm>
              <a:off x="0" y="0"/>
              <a:ext cx="3886437" cy="3257736"/>
            </a:xfrm>
            <a:custGeom>
              <a:avLst/>
              <a:gdLst/>
              <a:ahLst/>
              <a:cxnLst/>
              <a:rect l="l" t="t" r="r" b="b"/>
              <a:pathLst>
                <a:path w="3886437" h="3257736">
                  <a:moveTo>
                    <a:pt x="0" y="0"/>
                  </a:moveTo>
                  <a:lnTo>
                    <a:pt x="3886437" y="0"/>
                  </a:lnTo>
                  <a:lnTo>
                    <a:pt x="3886437" y="3257736"/>
                  </a:lnTo>
                  <a:lnTo>
                    <a:pt x="0" y="3257736"/>
                  </a:lnTo>
                  <a:close/>
                </a:path>
              </a:pathLst>
            </a:custGeom>
            <a:solidFill>
              <a:srgbClr val="FFFCF7"/>
            </a:solidFill>
          </p:spPr>
        </p:sp>
      </p:grpSp>
      <p:sp>
        <p:nvSpPr>
          <p:cNvPr id="5" name="TextBox 5"/>
          <p:cNvSpPr txBox="1"/>
          <p:nvPr/>
        </p:nvSpPr>
        <p:spPr>
          <a:xfrm>
            <a:off x="1142999" y="781502"/>
            <a:ext cx="10752859" cy="1231106"/>
          </a:xfrm>
          <a:prstGeom prst="rect">
            <a:avLst/>
          </a:prstGeom>
        </p:spPr>
        <p:txBody>
          <a:bodyPr wrap="square" lIns="0" tIns="0" rIns="0" bIns="0" rtlCol="0" anchor="t">
            <a:spAutoFit/>
          </a:bodyPr>
          <a:lstStyle/>
          <a:p>
            <a:pPr>
              <a:lnSpc>
                <a:spcPts val="4808"/>
              </a:lnSpc>
              <a:spcBef>
                <a:spcPct val="0"/>
              </a:spcBef>
            </a:pPr>
            <a:r>
              <a:rPr lang="en-US" sz="4579" spc="54" dirty="0">
                <a:solidFill>
                  <a:srgbClr val="100F0D"/>
                </a:solidFill>
                <a:latin typeface="Montserrat Semi-Bold Bold"/>
              </a:rPr>
              <a:t>EXPLORATORY DATA ANALYSIS</a:t>
            </a:r>
            <a:endParaRPr lang="en-IN" sz="4579" spc="54" dirty="0">
              <a:solidFill>
                <a:srgbClr val="100F0D"/>
              </a:solidFill>
              <a:latin typeface="Montserrat Semi-Bold Bold"/>
            </a:endParaRPr>
          </a:p>
          <a:p>
            <a:pPr marL="0" lvl="0" indent="0">
              <a:lnSpc>
                <a:spcPts val="4808"/>
              </a:lnSpc>
              <a:spcBef>
                <a:spcPct val="0"/>
              </a:spcBef>
            </a:pPr>
            <a:endParaRPr lang="en-US" sz="4579" u="none" spc="54" dirty="0">
              <a:solidFill>
                <a:srgbClr val="100F0D"/>
              </a:solidFill>
              <a:latin typeface="Montserrat Semi-Bold Bold"/>
            </a:endParaRPr>
          </a:p>
        </p:txBody>
      </p:sp>
      <p:sp>
        <p:nvSpPr>
          <p:cNvPr id="6" name="TextBox 6"/>
          <p:cNvSpPr txBox="1"/>
          <p:nvPr/>
        </p:nvSpPr>
        <p:spPr>
          <a:xfrm>
            <a:off x="533685" y="1771551"/>
            <a:ext cx="5472489" cy="1128514"/>
          </a:xfrm>
          <a:prstGeom prst="rect">
            <a:avLst/>
          </a:prstGeom>
        </p:spPr>
        <p:txBody>
          <a:bodyPr lIns="0" tIns="0" rIns="0" bIns="0" rtlCol="0" anchor="t">
            <a:spAutoFit/>
          </a:bodyPr>
          <a:lstStyle/>
          <a:p>
            <a:pPr>
              <a:lnSpc>
                <a:spcPts val="2184"/>
              </a:lnSpc>
              <a:spcBef>
                <a:spcPct val="0"/>
              </a:spcBef>
            </a:pPr>
            <a:endParaRPr lang="en-US" sz="2184" spc="109" dirty="0">
              <a:solidFill>
                <a:srgbClr val="FFD230"/>
              </a:solidFill>
              <a:latin typeface="Montserrat Semi-Bold"/>
            </a:endParaRPr>
          </a:p>
          <a:p>
            <a:pPr>
              <a:lnSpc>
                <a:spcPts val="2184"/>
              </a:lnSpc>
              <a:spcBef>
                <a:spcPct val="0"/>
              </a:spcBef>
            </a:pPr>
            <a:r>
              <a:rPr lang="en-US" sz="2184" spc="109" dirty="0">
                <a:solidFill>
                  <a:srgbClr val="FFD230"/>
                </a:solidFill>
                <a:latin typeface="Montserrat Semi-Bold"/>
              </a:rPr>
              <a:t>Quarterly Orders and its Trends</a:t>
            </a:r>
            <a:endParaRPr lang="en-IN" sz="2184" spc="109" dirty="0">
              <a:solidFill>
                <a:srgbClr val="FFD230"/>
              </a:solidFill>
              <a:latin typeface="Montserrat Semi-Bold"/>
            </a:endParaRPr>
          </a:p>
          <a:p>
            <a:pPr>
              <a:lnSpc>
                <a:spcPts val="2184"/>
              </a:lnSpc>
              <a:spcBef>
                <a:spcPct val="0"/>
              </a:spcBef>
            </a:pPr>
            <a:endParaRPr lang="en-IN" sz="2184" spc="109" dirty="0">
              <a:solidFill>
                <a:srgbClr val="FFD230"/>
              </a:solidFill>
              <a:latin typeface="Montserrat Semi-Bold"/>
            </a:endParaRPr>
          </a:p>
          <a:p>
            <a:pPr marL="0" lvl="0" indent="0">
              <a:lnSpc>
                <a:spcPts val="2184"/>
              </a:lnSpc>
              <a:spcBef>
                <a:spcPct val="0"/>
              </a:spcBef>
            </a:pPr>
            <a:endParaRPr lang="en-US" sz="2184" u="none" spc="109" dirty="0">
              <a:solidFill>
                <a:srgbClr val="FFD230"/>
              </a:solidFill>
              <a:latin typeface="Montserrat Semi-Bold"/>
            </a:endParaRPr>
          </a:p>
        </p:txBody>
      </p:sp>
      <p:grpSp>
        <p:nvGrpSpPr>
          <p:cNvPr id="9" name="Group 9"/>
          <p:cNvGrpSpPr/>
          <p:nvPr/>
        </p:nvGrpSpPr>
        <p:grpSpPr>
          <a:xfrm>
            <a:off x="11293668" y="-192848"/>
            <a:ext cx="1214214" cy="121421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grpSp>
        <p:nvGrpSpPr>
          <p:cNvPr id="11" name="Group 11"/>
          <p:cNvGrpSpPr/>
          <p:nvPr/>
        </p:nvGrpSpPr>
        <p:grpSpPr>
          <a:xfrm>
            <a:off x="17019115" y="8974050"/>
            <a:ext cx="1709514" cy="188441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D230"/>
            </a:solidFill>
          </p:spPr>
        </p:sp>
      </p:grpSp>
      <p:sp>
        <p:nvSpPr>
          <p:cNvPr id="13" name="TextBox 13"/>
          <p:cNvSpPr txBox="1"/>
          <p:nvPr/>
        </p:nvSpPr>
        <p:spPr>
          <a:xfrm>
            <a:off x="642250" y="2465878"/>
            <a:ext cx="5181600" cy="6635791"/>
          </a:xfrm>
          <a:prstGeom prst="rect">
            <a:avLst/>
          </a:prstGeom>
        </p:spPr>
        <p:txBody>
          <a:bodyPr wrap="square" lIns="0" tIns="0" rIns="0" bIns="0" rtlCol="0" anchor="t">
            <a:spAutoFit/>
          </a:bodyPr>
          <a:lstStyle/>
          <a:p>
            <a:pPr>
              <a:lnSpc>
                <a:spcPts val="2559"/>
              </a:lnSpc>
            </a:pPr>
            <a:endParaRPr lang="en-IN" sz="2400" dirty="0">
              <a:solidFill>
                <a:srgbClr val="100F0D"/>
              </a:solidFill>
              <a:latin typeface="Montserrat"/>
            </a:endParaRPr>
          </a:p>
          <a:p>
            <a:pPr>
              <a:lnSpc>
                <a:spcPts val="2559"/>
              </a:lnSpc>
            </a:pPr>
            <a:endParaRPr lang="en-US" sz="2184" spc="109" dirty="0">
              <a:solidFill>
                <a:srgbClr val="FFD230"/>
              </a:solidFill>
              <a:latin typeface="Montserrat Semi-Bold"/>
            </a:endParaRPr>
          </a:p>
          <a:p>
            <a:pPr indent="-285750">
              <a:lnSpc>
                <a:spcPts val="2559"/>
              </a:lnSpc>
              <a:buFont typeface="Arial" panose="020B0604020202020204" pitchFamily="34" charset="0"/>
              <a:buChar char="•"/>
            </a:pPr>
            <a:endParaRPr lang="en-IN" sz="2400" dirty="0">
              <a:solidFill>
                <a:schemeClr val="tx2">
                  <a:lumMod val="75000"/>
                </a:schemeClr>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r>
              <a:rPr lang="en-IN" sz="2400" dirty="0">
                <a:solidFill>
                  <a:srgbClr val="100F0D"/>
                </a:solidFill>
                <a:latin typeface="Montserrat"/>
              </a:rPr>
              <a:t>In 2018, Q3 had the highest number of orders with 180.</a:t>
            </a:r>
          </a:p>
          <a:p>
            <a:pPr indent="-285750">
              <a:lnSpc>
                <a:spcPts val="2559"/>
              </a:lnSpc>
              <a:buFont typeface="Arial" panose="020B0604020202020204" pitchFamily="34" charset="0"/>
              <a:buChar char="•"/>
            </a:pPr>
            <a:r>
              <a:rPr lang="en-IN" sz="2400" dirty="0">
                <a:solidFill>
                  <a:srgbClr val="100F0D"/>
                </a:solidFill>
                <a:latin typeface="Montserrat"/>
              </a:rPr>
              <a:t>In 2019, Q1 had the highest with 180.</a:t>
            </a:r>
          </a:p>
          <a:p>
            <a:pPr indent="-285750">
              <a:lnSpc>
                <a:spcPts val="2559"/>
              </a:lnSpc>
              <a:buFont typeface="Arial" panose="020B0604020202020204" pitchFamily="34" charset="0"/>
              <a:buChar char="•"/>
            </a:pPr>
            <a:r>
              <a:rPr lang="en-IN" sz="2400" dirty="0">
                <a:solidFill>
                  <a:srgbClr val="100F0D"/>
                </a:solidFill>
                <a:latin typeface="Montserrat"/>
              </a:rPr>
              <a:t>This started decreasing as quarters passed by. The lowest was recorded in Q1 of 2020.</a:t>
            </a:r>
          </a:p>
          <a:p>
            <a:pPr indent="-285750">
              <a:lnSpc>
                <a:spcPts val="2559"/>
              </a:lnSpc>
              <a:buFont typeface="Arial" panose="020B0604020202020204" pitchFamily="34" charset="0"/>
              <a:buChar char="•"/>
            </a:pPr>
            <a:r>
              <a:rPr lang="en-IN" sz="2400" dirty="0">
                <a:solidFill>
                  <a:srgbClr val="100F0D"/>
                </a:solidFill>
                <a:latin typeface="Montserrat"/>
              </a:rPr>
              <a:t>Also, it is evident that Q4 of every year doesn’t have any sales. </a:t>
            </a:r>
          </a:p>
          <a:p>
            <a:pPr indent="-285750">
              <a:lnSpc>
                <a:spcPts val="2559"/>
              </a:lnSpc>
              <a:buFont typeface="Arial" panose="020B0604020202020204" pitchFamily="34" charset="0"/>
              <a:buChar char="•"/>
            </a:pPr>
            <a:r>
              <a:rPr lang="en-IN" sz="2400" dirty="0">
                <a:solidFill>
                  <a:srgbClr val="100F0D"/>
                </a:solidFill>
                <a:latin typeface="Montserrat"/>
              </a:rPr>
              <a:t>No proper trend can be analysed in terms of Quarter sales.</a:t>
            </a:r>
          </a:p>
          <a:p>
            <a:pPr indent="-285750">
              <a:lnSpc>
                <a:spcPts val="2559"/>
              </a:lnSpc>
              <a:buFont typeface="Arial" panose="020B0604020202020204" pitchFamily="34" charset="0"/>
              <a:buChar char="•"/>
            </a:pPr>
            <a:endParaRPr lang="en-IN" sz="2400" dirty="0">
              <a:solidFill>
                <a:srgbClr val="100F0D"/>
              </a:solidFill>
              <a:latin typeface="Montserrat"/>
            </a:endParaRPr>
          </a:p>
          <a:p>
            <a:pPr indent="-285750">
              <a:lnSpc>
                <a:spcPts val="2559"/>
              </a:lnSpc>
              <a:buFont typeface="Arial" panose="020B0604020202020204" pitchFamily="34" charset="0"/>
              <a:buChar char="•"/>
            </a:pPr>
            <a:endParaRPr lang="en-IN" sz="2400" dirty="0">
              <a:solidFill>
                <a:srgbClr val="100F0D"/>
              </a:solidFill>
              <a:latin typeface="Montserrat"/>
            </a:endParaRPr>
          </a:p>
          <a:p>
            <a:pPr>
              <a:lnSpc>
                <a:spcPts val="2559"/>
              </a:lnSpc>
            </a:pPr>
            <a:endParaRPr lang="en-US" sz="1599" dirty="0">
              <a:solidFill>
                <a:srgbClr val="100F0D"/>
              </a:solidFill>
              <a:latin typeface="Montserrat"/>
            </a:endParaRPr>
          </a:p>
          <a:p>
            <a:pPr>
              <a:lnSpc>
                <a:spcPts val="2559"/>
              </a:lnSpc>
            </a:pPr>
            <a:endParaRPr lang="en-US" sz="1599" dirty="0">
              <a:solidFill>
                <a:srgbClr val="100F0D"/>
              </a:solidFill>
              <a:latin typeface="Montserrat"/>
            </a:endParaRPr>
          </a:p>
        </p:txBody>
      </p:sp>
      <p:pic>
        <p:nvPicPr>
          <p:cNvPr id="8" name="Picture 8">
            <a:extLst>
              <a:ext uri="{FF2B5EF4-FFF2-40B4-BE49-F238E27FC236}">
                <a16:creationId xmlns:a16="http://schemas.microsoft.com/office/drawing/2014/main" id="{23E0AFFE-11B3-55F4-F514-E1816471E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76568" y="640683"/>
            <a:ext cx="555803" cy="825467"/>
          </a:xfrm>
          <a:prstGeom prst="rect">
            <a:avLst/>
          </a:prstGeom>
        </p:spPr>
      </p:pic>
      <p:pic>
        <p:nvPicPr>
          <p:cNvPr id="14" name="Picture 13">
            <a:extLst>
              <a:ext uri="{FF2B5EF4-FFF2-40B4-BE49-F238E27FC236}">
                <a16:creationId xmlns:a16="http://schemas.microsoft.com/office/drawing/2014/main" id="{FF6D860F-B880-66AC-91C4-893B30C9F6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4738" y="1310081"/>
            <a:ext cx="11868461" cy="3681020"/>
          </a:xfrm>
          <a:prstGeom prst="rect">
            <a:avLst/>
          </a:prstGeom>
        </p:spPr>
      </p:pic>
      <p:pic>
        <p:nvPicPr>
          <p:cNvPr id="17" name="Picture 16">
            <a:extLst>
              <a:ext uri="{FF2B5EF4-FFF2-40B4-BE49-F238E27FC236}">
                <a16:creationId xmlns:a16="http://schemas.microsoft.com/office/drawing/2014/main" id="{E2760B01-BAB2-EF08-8B15-D3AD48C710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1301" y="4991101"/>
            <a:ext cx="11821900" cy="4967663"/>
          </a:xfrm>
          <a:prstGeom prst="rect">
            <a:avLst/>
          </a:prstGeom>
        </p:spPr>
      </p:pic>
    </p:spTree>
    <p:extLst>
      <p:ext uri="{BB962C8B-B14F-4D97-AF65-F5344CB8AC3E}">
        <p14:creationId xmlns:p14="http://schemas.microsoft.com/office/powerpoint/2010/main" val="35673834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232</TotalTime>
  <Words>1920</Words>
  <Application>Microsoft Office PowerPoint</Application>
  <PresentationFormat>Custom</PresentationFormat>
  <Paragraphs>277</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Wingdings</vt:lpstr>
      <vt:lpstr>Montserrat Semi-Bold Bold</vt:lpstr>
      <vt:lpstr>Montserrat Semi-Bold</vt:lpstr>
      <vt:lpstr>Montserrat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Marketing presentation</dc:title>
  <dc:creator>Anand R J</dc:creator>
  <cp:lastModifiedBy>Anand R J</cp:lastModifiedBy>
  <cp:revision>4</cp:revision>
  <dcterms:created xsi:type="dcterms:W3CDTF">2006-08-16T00:00:00Z</dcterms:created>
  <dcterms:modified xsi:type="dcterms:W3CDTF">2023-05-28T17:27:34Z</dcterms:modified>
  <dc:identifier>DAFkNSNOP4A</dc:identifier>
</cp:coreProperties>
</file>

<file path=docProps/thumbnail.jpeg>
</file>